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8726" r:id="rId3"/>
    <p:sldId id="8625" r:id="rId4"/>
    <p:sldId id="8626" r:id="rId5"/>
    <p:sldId id="8622" r:id="rId6"/>
    <p:sldId id="8675" r:id="rId8"/>
    <p:sldId id="8888" r:id="rId9"/>
    <p:sldId id="8723" r:id="rId10"/>
    <p:sldId id="8724" r:id="rId11"/>
    <p:sldId id="8624" r:id="rId12"/>
    <p:sldId id="8629" r:id="rId13"/>
    <p:sldId id="8623" r:id="rId14"/>
    <p:sldId id="8627" r:id="rId15"/>
    <p:sldId id="8673" r:id="rId16"/>
    <p:sldId id="8630" r:id="rId17"/>
    <p:sldId id="3494" r:id="rId18"/>
    <p:sldId id="8591" r:id="rId19"/>
    <p:sldId id="8725" r:id="rId20"/>
    <p:sldId id="3524" r:id="rId21"/>
    <p:sldId id="8674" r:id="rId22"/>
    <p:sldId id="8727" r:id="rId23"/>
    <p:sldId id="8728" r:id="rId24"/>
    <p:sldId id="8733" r:id="rId25"/>
    <p:sldId id="8561" r:id="rId26"/>
    <p:sldId id="8664" r:id="rId27"/>
    <p:sldId id="8665" r:id="rId28"/>
    <p:sldId id="8667" r:id="rId29"/>
    <p:sldId id="8668" r:id="rId30"/>
    <p:sldId id="8669" r:id="rId31"/>
    <p:sldId id="8670" r:id="rId32"/>
    <p:sldId id="8791" r:id="rId33"/>
    <p:sldId id="8790" r:id="rId34"/>
    <p:sldId id="8862" r:id="rId35"/>
    <p:sldId id="8793" r:id="rId36"/>
    <p:sldId id="8792" r:id="rId37"/>
    <p:sldId id="8785" r:id="rId38"/>
    <p:sldId id="8787" r:id="rId39"/>
    <p:sldId id="8815" r:id="rId40"/>
    <p:sldId id="8788" r:id="rId41"/>
    <p:sldId id="8789" r:id="rId42"/>
    <p:sldId id="8448" r:id="rId43"/>
    <p:sldId id="8845" r:id="rId44"/>
    <p:sldId id="8820" r:id="rId45"/>
    <p:sldId id="8846" r:id="rId46"/>
    <p:sldId id="8817" r:id="rId47"/>
    <p:sldId id="8847" r:id="rId48"/>
    <p:sldId id="8563" r:id="rId49"/>
    <p:sldId id="8821" r:id="rId50"/>
    <p:sldId id="8834" r:id="rId51"/>
    <p:sldId id="8833" r:id="rId52"/>
    <p:sldId id="8835" r:id="rId53"/>
    <p:sldId id="8822" r:id="rId54"/>
    <p:sldId id="8823" r:id="rId55"/>
    <p:sldId id="8331" r:id="rId56"/>
    <p:sldId id="8825" r:id="rId57"/>
    <p:sldId id="8824" r:id="rId58"/>
    <p:sldId id="8819" r:id="rId59"/>
    <p:sldId id="8558"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A30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p:normalViewPr>
  <p:slideViewPr>
    <p:cSldViewPr snapToGrid="0">
      <p:cViewPr varScale="1">
        <p:scale>
          <a:sx n="66" d="100"/>
          <a:sy n="66" d="100"/>
        </p:scale>
        <p:origin x="668" y="5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E29FD-5CB0-43B2-8DE4-7A81EECF5A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CAD8-F91A-409A-B778-AA74111763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28641B-A909-494D-BC41-FA2C69D7D88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8CC2D-76F1-462D-95A1-A11D8438598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1" y="2277319"/>
            <a:ext cx="289367" cy="2303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1902633" y="2277319"/>
            <a:ext cx="289367" cy="2303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C25B2B0-692A-46A2-956F-D87A1A3CFB5B}"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CE584FB-8213-408C-973A-0BFE315A5B2C}"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pic>
        <p:nvPicPr>
          <p:cNvPr id="18" name="图片 17"/>
          <p:cNvPicPr>
            <a:picLocks noChangeAspect="1"/>
          </p:cNvPicPr>
          <p:nvPr>
            <p:custDataLst>
              <p:tags r:id="rId6"/>
            </p:custDataLst>
          </p:nvPr>
        </p:nvPicPr>
        <p:blipFill>
          <a:blip r:embed="rId7"/>
          <a:stretch>
            <a:fillRect/>
          </a:stretch>
        </p:blipFill>
        <p:spPr>
          <a:xfrm>
            <a:off x="0" y="6177281"/>
            <a:ext cx="12192000" cy="13152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51456EF-EDA7-466D-90A9-97D47B7037C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7D73ED-7EBB-4E11-B60B-79773C5177D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456EF-EDA7-466D-90A9-97D47B7037C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73ED-7EBB-4E11-B60B-79773C5177D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7.xml"/><Relationship Id="rId5" Type="http://schemas.openxmlformats.org/officeDocument/2006/relationships/tags" Target="../tags/tag6.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4.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4.xml"/><Relationship Id="rId6" Type="http://schemas.openxmlformats.org/officeDocument/2006/relationships/image" Target="../media/image1.sv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4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4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4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4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4.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image" Target="../media/image8.jpe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4" Type="http://schemas.openxmlformats.org/officeDocument/2006/relationships/notesSlide" Target="../notesSlides/notesSlide6.xml"/><Relationship Id="rId33" Type="http://schemas.openxmlformats.org/officeDocument/2006/relationships/slideLayout" Target="../slideLayouts/slideLayout14.xml"/><Relationship Id="rId32" Type="http://schemas.openxmlformats.org/officeDocument/2006/relationships/tags" Target="../tags/tag38.xml"/><Relationship Id="rId31" Type="http://schemas.openxmlformats.org/officeDocument/2006/relationships/tags" Target="../tags/tag37.xml"/><Relationship Id="rId30" Type="http://schemas.openxmlformats.org/officeDocument/2006/relationships/tags" Target="../tags/tag36.xml"/><Relationship Id="rId3" Type="http://schemas.openxmlformats.org/officeDocument/2006/relationships/tags" Target="../tags/tag9.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3" name="背景音乐01 (2)">
            <a:hlinkClick r:id="" action="ppaction://media"/>
          </p:cNvPr>
          <p:cNvPicPr>
            <a:picLocks noChangeAspect="1"/>
          </p:cNvPicPr>
          <p:nvPr>
            <a:audioFile r:link="rId2"/>
            <p:extLst>
              <p:ext uri="{DAA4B4D4-6D71-4841-9C94-3DE7FCFB9230}">
                <p14:media xmlns:p14="http://schemas.microsoft.com/office/powerpoint/2010/main" r:embed="rId3">
                  <p14:fade in="5000.000000" out="5000.000000"/>
                </p14:media>
              </p:ext>
            </p:extLst>
          </p:nvPr>
        </p:nvPicPr>
        <p:blipFill>
          <a:blip r:embed="rId4"/>
          <a:stretch>
            <a:fillRect/>
          </a:stretch>
        </p:blipFill>
        <p:spPr>
          <a:xfrm>
            <a:off x="-595574" y="0"/>
            <a:ext cx="487363" cy="487363"/>
          </a:xfrm>
          <a:prstGeom prst="rect">
            <a:avLst/>
          </a:prstGeom>
        </p:spPr>
      </p:pic>
      <p:sp>
        <p:nvSpPr>
          <p:cNvPr id="6" name="TextBox 143"/>
          <p:cNvSpPr txBox="1"/>
          <p:nvPr/>
        </p:nvSpPr>
        <p:spPr>
          <a:xfrm>
            <a:off x="2321688" y="2133816"/>
            <a:ext cx="7965312" cy="1198880"/>
          </a:xfrm>
          <a:prstGeom prst="rect">
            <a:avLst/>
          </a:prstGeom>
          <a:noFill/>
        </p:spPr>
        <p:txBody>
          <a:bodyPr wrap="square" rtlCol="0">
            <a:spAutoFit/>
          </a:bodyPr>
          <a:lstStyle/>
          <a:p>
            <a:pPr algn="dist"/>
            <a:r>
              <a:rPr lang="zh-CN" altLang="en-US" sz="7200" spc="600" dirty="0">
                <a:ln w="6350">
                  <a:noFill/>
                </a:ln>
                <a:solidFill>
                  <a:schemeClr val="tx1">
                    <a:lumMod val="95000"/>
                    <a:lumOff val="5000"/>
                  </a:schemeClr>
                </a:solidFill>
                <a:ea typeface="宋体" panose="02010600030101010101" pitchFamily="2" charset="-122"/>
                <a:cs typeface="+mn-ea"/>
                <a:sym typeface="+mn-lt"/>
              </a:rPr>
              <a:t>信达项目评审</a:t>
            </a:r>
            <a:endParaRPr lang="zh-CN" altLang="en-US" sz="7200" spc="600" dirty="0">
              <a:ln w="6350">
                <a:noFill/>
              </a:ln>
              <a:solidFill>
                <a:schemeClr val="tx1">
                  <a:lumMod val="95000"/>
                  <a:lumOff val="5000"/>
                </a:schemeClr>
              </a:solidFill>
              <a:ea typeface="宋体" panose="02010600030101010101" pitchFamily="2" charset="-122"/>
              <a:cs typeface="+mn-ea"/>
              <a:sym typeface="+mn-lt"/>
            </a:endParaRPr>
          </a:p>
        </p:txBody>
      </p:sp>
      <p:grpSp>
        <p:nvGrpSpPr>
          <p:cNvPr id="7" name="组合 6"/>
          <p:cNvGrpSpPr/>
          <p:nvPr/>
        </p:nvGrpSpPr>
        <p:grpSpPr>
          <a:xfrm>
            <a:off x="3347784" y="4360122"/>
            <a:ext cx="292463" cy="292463"/>
            <a:chOff x="801291" y="3535885"/>
            <a:chExt cx="219347" cy="219347"/>
          </a:xfrm>
        </p:grpSpPr>
        <p:sp>
          <p:nvSpPr>
            <p:cNvPr id="8" name="Oval 10"/>
            <p:cNvSpPr>
              <a:spLocks noChangeArrowheads="1"/>
            </p:cNvSpPr>
            <p:nvPr/>
          </p:nvSpPr>
          <p:spPr bwMode="auto">
            <a:xfrm>
              <a:off x="801291" y="3535885"/>
              <a:ext cx="219347" cy="219347"/>
            </a:xfrm>
            <a:prstGeom prst="ellipse">
              <a:avLst/>
            </a:prstGeom>
            <a:solidFill>
              <a:schemeClr val="accent1"/>
            </a:solidFill>
            <a:ln>
              <a:noFill/>
            </a:ln>
            <a:effectLst/>
            <a:extLst>
              <a:ext uri="{91240B29-F687-4F45-9708-019B960494DF}">
                <a14:hiddenLine xmlns:a14="http://schemas.microsoft.com/office/drawing/2010/main" w="6350">
                  <a:solidFill>
                    <a:srgbClr val="CBAB89"/>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1065" dirty="0">
                <a:solidFill>
                  <a:schemeClr val="tx1">
                    <a:lumMod val="95000"/>
                    <a:lumOff val="5000"/>
                  </a:schemeClr>
                </a:solidFill>
                <a:cs typeface="+mn-ea"/>
                <a:sym typeface="+mn-lt"/>
              </a:endParaRPr>
            </a:p>
          </p:txBody>
        </p:sp>
        <p:grpSp>
          <p:nvGrpSpPr>
            <p:cNvPr id="9" name="组合 8"/>
            <p:cNvGrpSpPr/>
            <p:nvPr/>
          </p:nvGrpSpPr>
          <p:grpSpPr>
            <a:xfrm>
              <a:off x="860980" y="3583766"/>
              <a:ext cx="100336" cy="114060"/>
              <a:chOff x="860980" y="3583766"/>
              <a:chExt cx="100336" cy="114060"/>
            </a:xfrm>
          </p:grpSpPr>
          <p:sp>
            <p:nvSpPr>
              <p:cNvPr id="10"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a:endParaRPr lang="zh-CN" altLang="en-US" sz="2135">
                  <a:solidFill>
                    <a:schemeClr val="tx1">
                      <a:lumMod val="95000"/>
                      <a:lumOff val="5000"/>
                    </a:schemeClr>
                  </a:solidFill>
                  <a:cs typeface="+mn-ea"/>
                  <a:sym typeface="+mn-lt"/>
                </a:endParaRPr>
              </a:p>
            </p:txBody>
          </p:sp>
          <p:sp>
            <p:nvSpPr>
              <p:cNvPr id="11"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a:endParaRPr lang="zh-CN" altLang="en-US" sz="2135">
                  <a:solidFill>
                    <a:schemeClr val="tx1">
                      <a:lumMod val="95000"/>
                      <a:lumOff val="5000"/>
                    </a:schemeClr>
                  </a:solidFill>
                  <a:cs typeface="+mn-ea"/>
                  <a:sym typeface="+mn-lt"/>
                </a:endParaRPr>
              </a:p>
            </p:txBody>
          </p:sp>
        </p:grpSp>
      </p:grpSp>
      <p:grpSp>
        <p:nvGrpSpPr>
          <p:cNvPr id="12" name="Group 14"/>
          <p:cNvGrpSpPr/>
          <p:nvPr/>
        </p:nvGrpSpPr>
        <p:grpSpPr bwMode="auto">
          <a:xfrm>
            <a:off x="7347671" y="4360122"/>
            <a:ext cx="292463" cy="292463"/>
            <a:chOff x="4248" y="3024"/>
            <a:chExt cx="600" cy="599"/>
          </a:xfrm>
        </p:grpSpPr>
        <p:sp>
          <p:nvSpPr>
            <p:cNvPr id="13" name="Oval 15"/>
            <p:cNvSpPr>
              <a:spLocks noChangeArrowheads="1"/>
            </p:cNvSpPr>
            <p:nvPr/>
          </p:nvSpPr>
          <p:spPr bwMode="auto">
            <a:xfrm>
              <a:off x="4248" y="3024"/>
              <a:ext cx="600" cy="599"/>
            </a:xfrm>
            <a:prstGeom prst="ellipse">
              <a:avLst/>
            </a:prstGeom>
            <a:solidFill>
              <a:schemeClr val="accent1"/>
            </a:solidFill>
            <a:ln>
              <a:noFill/>
            </a:ln>
            <a:effectLst/>
            <a:extLst>
              <a:ext uri="{91240B29-F687-4F45-9708-019B960494DF}">
                <a14:hiddenLine xmlns:a14="http://schemas.microsoft.com/office/drawing/2010/main" w="6350">
                  <a:solidFill>
                    <a:srgbClr val="CBAB89"/>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1065" dirty="0">
                <a:solidFill>
                  <a:schemeClr val="tx1">
                    <a:lumMod val="95000"/>
                    <a:lumOff val="5000"/>
                  </a:schemeClr>
                </a:solidFill>
                <a:cs typeface="+mn-ea"/>
                <a:sym typeface="+mn-lt"/>
              </a:endParaRPr>
            </a:p>
          </p:txBody>
        </p:sp>
        <p:grpSp>
          <p:nvGrpSpPr>
            <p:cNvPr id="14" name="Group 16"/>
            <p:cNvGrpSpPr/>
            <p:nvPr/>
          </p:nvGrpSpPr>
          <p:grpSpPr bwMode="auto">
            <a:xfrm>
              <a:off x="4441" y="3144"/>
              <a:ext cx="215" cy="345"/>
              <a:chOff x="4441" y="3144"/>
              <a:chExt cx="215" cy="345"/>
            </a:xfrm>
          </p:grpSpPr>
          <p:sp>
            <p:nvSpPr>
              <p:cNvPr id="1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a:endParaRPr lang="zh-CN" altLang="en-US" sz="2135">
                  <a:solidFill>
                    <a:schemeClr val="tx1">
                      <a:lumMod val="95000"/>
                      <a:lumOff val="5000"/>
                    </a:schemeClr>
                  </a:solidFill>
                  <a:cs typeface="+mn-ea"/>
                  <a:sym typeface="+mn-lt"/>
                </a:endParaRPr>
              </a:p>
            </p:txBody>
          </p:sp>
          <p:sp>
            <p:nvSpPr>
              <p:cNvPr id="1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a:endParaRPr lang="zh-CN" altLang="en-US" sz="2135">
                  <a:solidFill>
                    <a:schemeClr val="tx1">
                      <a:lumMod val="95000"/>
                      <a:lumOff val="5000"/>
                    </a:schemeClr>
                  </a:solidFill>
                  <a:cs typeface="+mn-ea"/>
                  <a:sym typeface="+mn-lt"/>
                </a:endParaRPr>
              </a:p>
            </p:txBody>
          </p:sp>
        </p:grpSp>
      </p:grpSp>
      <p:sp>
        <p:nvSpPr>
          <p:cNvPr id="17" name="Text Box 20"/>
          <p:cNvSpPr txBox="1">
            <a:spLocks noChangeArrowheads="1"/>
          </p:cNvSpPr>
          <p:nvPr/>
        </p:nvSpPr>
        <p:spPr bwMode="auto">
          <a:xfrm>
            <a:off x="7752080" y="4330065"/>
            <a:ext cx="253492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dirty="0">
                <a:solidFill>
                  <a:schemeClr val="tx1">
                    <a:lumMod val="95000"/>
                    <a:lumOff val="5000"/>
                  </a:schemeClr>
                </a:solidFill>
                <a:cs typeface="+mn-ea"/>
                <a:sym typeface="+mn-lt"/>
              </a:rPr>
              <a:t>日期：</a:t>
            </a:r>
            <a:r>
              <a:rPr lang="en-US" altLang="zh-CN" sz="1600" dirty="0">
                <a:solidFill>
                  <a:schemeClr val="tx1">
                    <a:lumMod val="95000"/>
                    <a:lumOff val="5000"/>
                  </a:schemeClr>
                </a:solidFill>
                <a:cs typeface="+mn-ea"/>
                <a:sym typeface="+mn-lt"/>
              </a:rPr>
              <a:t>2019.12.04</a:t>
            </a:r>
            <a:endParaRPr lang="en-US" altLang="zh-CN" sz="1600" dirty="0">
              <a:solidFill>
                <a:schemeClr val="tx1">
                  <a:lumMod val="95000"/>
                  <a:lumOff val="5000"/>
                </a:schemeClr>
              </a:solidFill>
              <a:cs typeface="+mn-ea"/>
              <a:sym typeface="+mn-lt"/>
            </a:endParaRPr>
          </a:p>
        </p:txBody>
      </p:sp>
      <p:sp>
        <p:nvSpPr>
          <p:cNvPr id="18" name="矩形 17"/>
          <p:cNvSpPr/>
          <p:nvPr/>
        </p:nvSpPr>
        <p:spPr>
          <a:xfrm>
            <a:off x="3639820" y="4330065"/>
            <a:ext cx="2475865"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ltLang="zh-CN" sz="1600" dirty="0">
              <a:solidFill>
                <a:schemeClr val="tx1">
                  <a:lumMod val="95000"/>
                  <a:lumOff val="5000"/>
                </a:schemeClr>
              </a:solidFill>
              <a:cs typeface="+mn-ea"/>
              <a:sym typeface="+mn-lt"/>
            </a:endParaRPr>
          </a:p>
          <a:p>
            <a:r>
              <a:rPr lang="zh-CN" altLang="en-US" sz="1600" dirty="0">
                <a:solidFill>
                  <a:schemeClr val="tx1">
                    <a:lumMod val="95000"/>
                    <a:lumOff val="5000"/>
                  </a:schemeClr>
                </a:solidFill>
                <a:ea typeface="宋体" panose="02010600030101010101" pitchFamily="2" charset="-122"/>
                <a:cs typeface="+mn-ea"/>
                <a:sym typeface="+mn-lt"/>
              </a:rPr>
              <a:t>组长：关辉</a:t>
            </a:r>
            <a:endParaRPr lang="zh-CN" altLang="en-US" sz="1600" dirty="0">
              <a:solidFill>
                <a:schemeClr val="tx1">
                  <a:lumMod val="95000"/>
                  <a:lumOff val="5000"/>
                </a:schemeClr>
              </a:solidFill>
              <a:ea typeface="宋体" panose="02010600030101010101" pitchFamily="2" charset="-122"/>
              <a:cs typeface="+mn-ea"/>
              <a:sym typeface="+mn-lt"/>
            </a:endParaRPr>
          </a:p>
          <a:p>
            <a:r>
              <a:rPr lang="zh-CN" altLang="en-US" sz="1600" dirty="0">
                <a:solidFill>
                  <a:schemeClr val="tx1">
                    <a:lumMod val="95000"/>
                    <a:lumOff val="5000"/>
                  </a:schemeClr>
                </a:solidFill>
                <a:ea typeface="宋体" panose="02010600030101010101" pitchFamily="2" charset="-122"/>
                <a:cs typeface="+mn-ea"/>
                <a:sym typeface="+mn-lt"/>
              </a:rPr>
              <a:t>组员：宦福祥，王小博，     杜洁，于慧敏</a:t>
            </a:r>
            <a:endParaRPr lang="zh-CN" altLang="en-US" sz="1600" dirty="0">
              <a:solidFill>
                <a:schemeClr val="tx1">
                  <a:lumMod val="95000"/>
                  <a:lumOff val="5000"/>
                </a:schemeClr>
              </a:solidFill>
              <a:ea typeface="宋体" panose="02010600030101010101" pitchFamily="2" charset="-122"/>
              <a:cs typeface="+mn-ea"/>
              <a:sym typeface="+mn-lt"/>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51"/>
          <p:cNvSpPr>
            <a:spLocks noChangeArrowheads="1"/>
          </p:cNvSpPr>
          <p:nvPr/>
        </p:nvSpPr>
        <p:spPr bwMode="auto">
          <a:xfrm>
            <a:off x="1405839" y="2152955"/>
            <a:ext cx="447571" cy="447571"/>
          </a:xfrm>
          <a:prstGeom prst="ellipse">
            <a:avLst/>
          </a:prstGeom>
          <a:solidFill>
            <a:schemeClr val="accent1"/>
          </a:solidFill>
          <a:ln>
            <a:noFill/>
          </a:ln>
        </p:spPr>
        <p:txBody>
          <a:bodyPr anchor="ctr"/>
          <a:lstStyle/>
          <a:p>
            <a:pPr algn="ctr" eaLnBrk="1" hangingPunct="1">
              <a:buFont typeface="Arial" panose="020B0604020202020204" pitchFamily="34" charset="0"/>
              <a:buNone/>
            </a:pPr>
            <a:endParaRPr lang="zh-CN" altLang="en-US" sz="1600">
              <a:solidFill>
                <a:srgbClr val="FFFFFF"/>
              </a:solidFill>
              <a:cs typeface="+mn-ea"/>
              <a:sym typeface="+mn-lt"/>
            </a:endParaRPr>
          </a:p>
        </p:txBody>
      </p:sp>
      <p:sp>
        <p:nvSpPr>
          <p:cNvPr id="31" name="椭圆 52"/>
          <p:cNvSpPr>
            <a:spLocks noChangeArrowheads="1"/>
          </p:cNvSpPr>
          <p:nvPr/>
        </p:nvSpPr>
        <p:spPr bwMode="auto">
          <a:xfrm>
            <a:off x="1405839" y="3349653"/>
            <a:ext cx="447571" cy="447571"/>
          </a:xfrm>
          <a:prstGeom prst="ellipse">
            <a:avLst/>
          </a:prstGeom>
          <a:solidFill>
            <a:schemeClr val="accent2"/>
          </a:solidFill>
          <a:ln>
            <a:noFill/>
          </a:ln>
        </p:spPr>
        <p:txBody>
          <a:bodyPr anchor="ctr"/>
          <a:lstStyle/>
          <a:p>
            <a:pPr algn="ctr" eaLnBrk="1" hangingPunct="1">
              <a:buFont typeface="Arial" panose="020B0604020202020204" pitchFamily="34" charset="0"/>
              <a:buNone/>
            </a:pPr>
            <a:endParaRPr lang="zh-CN" altLang="en-US" sz="1600">
              <a:solidFill>
                <a:srgbClr val="FFFFFF"/>
              </a:solidFill>
              <a:cs typeface="+mn-ea"/>
              <a:sym typeface="+mn-lt"/>
            </a:endParaRPr>
          </a:p>
        </p:txBody>
      </p:sp>
      <p:sp>
        <p:nvSpPr>
          <p:cNvPr id="32" name="椭圆 53"/>
          <p:cNvSpPr>
            <a:spLocks noChangeArrowheads="1"/>
          </p:cNvSpPr>
          <p:nvPr/>
        </p:nvSpPr>
        <p:spPr bwMode="auto">
          <a:xfrm>
            <a:off x="1405839" y="4546351"/>
            <a:ext cx="447571" cy="447571"/>
          </a:xfrm>
          <a:prstGeom prst="ellipse">
            <a:avLst/>
          </a:prstGeom>
          <a:solidFill>
            <a:schemeClr val="accent1"/>
          </a:solidFill>
          <a:ln>
            <a:noFill/>
          </a:ln>
        </p:spPr>
        <p:txBody>
          <a:bodyPr anchor="ctr"/>
          <a:lstStyle/>
          <a:p>
            <a:pPr algn="ctr" eaLnBrk="1" hangingPunct="1">
              <a:buFont typeface="Arial" panose="020B0604020202020204" pitchFamily="34" charset="0"/>
              <a:buNone/>
            </a:pPr>
            <a:endParaRPr lang="zh-CN" altLang="en-US" sz="1600">
              <a:solidFill>
                <a:srgbClr val="FFFFFF"/>
              </a:solidFill>
              <a:cs typeface="+mn-ea"/>
              <a:sym typeface="+mn-lt"/>
            </a:endParaRPr>
          </a:p>
        </p:txBody>
      </p:sp>
      <p:sp>
        <p:nvSpPr>
          <p:cNvPr id="36" name="TextBox 8"/>
          <p:cNvSpPr txBox="1"/>
          <p:nvPr/>
        </p:nvSpPr>
        <p:spPr>
          <a:xfrm>
            <a:off x="4018801" y="316288"/>
            <a:ext cx="3743030" cy="492125"/>
          </a:xfrm>
          <a:prstGeom prst="rect">
            <a:avLst/>
          </a:prstGeom>
          <a:noFill/>
        </p:spPr>
        <p:txBody>
          <a:bodyPr wrap="square" lIns="0" tIns="0" rIns="0" bIns="0" rtlCol="0" anchor="ctr">
            <a:spAutoFit/>
          </a:bodyPr>
          <a:lstStyle/>
          <a:p>
            <a:pPr algn="ctr"/>
            <a:r>
              <a:rPr lang="zh-CN" altLang="en-US" sz="3200" dirty="0">
                <a:solidFill>
                  <a:schemeClr val="tx1">
                    <a:lumMod val="75000"/>
                    <a:lumOff val="25000"/>
                  </a:schemeClr>
                </a:solidFill>
                <a:cs typeface="+mn-ea"/>
                <a:sym typeface="+mn-lt"/>
              </a:rPr>
              <a:t>人员分工</a:t>
            </a:r>
            <a:endParaRPr lang="zh-CN" altLang="en-US" sz="3200" dirty="0">
              <a:solidFill>
                <a:schemeClr val="tx1">
                  <a:lumMod val="75000"/>
                  <a:lumOff val="25000"/>
                </a:schemeClr>
              </a:solidFill>
              <a:cs typeface="+mn-ea"/>
              <a:sym typeface="+mn-lt"/>
            </a:endParaRPr>
          </a:p>
        </p:txBody>
      </p:sp>
      <p:grpSp>
        <p:nvGrpSpPr>
          <p:cNvPr id="37" name="组合 36"/>
          <p:cNvGrpSpPr/>
          <p:nvPr/>
        </p:nvGrpSpPr>
        <p:grpSpPr>
          <a:xfrm>
            <a:off x="842272" y="562518"/>
            <a:ext cx="10507462" cy="0"/>
            <a:chOff x="1028775" y="591989"/>
            <a:chExt cx="11086097" cy="0"/>
          </a:xfrm>
        </p:grpSpPr>
        <p:cxnSp>
          <p:nvCxnSpPr>
            <p:cNvPr id="38" name="直接连接符 37"/>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椭圆 52"/>
          <p:cNvSpPr>
            <a:spLocks noChangeArrowheads="1"/>
          </p:cNvSpPr>
          <p:nvPr/>
        </p:nvSpPr>
        <p:spPr bwMode="auto">
          <a:xfrm>
            <a:off x="1405839" y="5769003"/>
            <a:ext cx="447571" cy="447571"/>
          </a:xfrm>
          <a:prstGeom prst="ellipse">
            <a:avLst/>
          </a:prstGeom>
          <a:solidFill>
            <a:schemeClr val="accent2"/>
          </a:solidFill>
          <a:ln>
            <a:noFill/>
          </a:ln>
        </p:spPr>
        <p:txBody>
          <a:bodyPr anchor="ctr"/>
          <a:lstStyle/>
          <a:p>
            <a:pPr algn="ctr" eaLnBrk="1" hangingPunct="1">
              <a:buFont typeface="Arial" panose="020B0604020202020204" pitchFamily="34" charset="0"/>
              <a:buNone/>
            </a:pPr>
            <a:endParaRPr lang="zh-CN" altLang="en-US" sz="1600">
              <a:solidFill>
                <a:srgbClr val="FFFFFF"/>
              </a:solidFill>
              <a:cs typeface="+mn-ea"/>
              <a:sym typeface="+mn-lt"/>
            </a:endParaRPr>
          </a:p>
        </p:txBody>
      </p:sp>
      <p:sp>
        <p:nvSpPr>
          <p:cNvPr id="3" name="椭圆 52"/>
          <p:cNvSpPr>
            <a:spLocks noChangeArrowheads="1"/>
          </p:cNvSpPr>
          <p:nvPr/>
        </p:nvSpPr>
        <p:spPr bwMode="auto">
          <a:xfrm>
            <a:off x="1405839" y="956338"/>
            <a:ext cx="447571" cy="447571"/>
          </a:xfrm>
          <a:prstGeom prst="ellipse">
            <a:avLst/>
          </a:prstGeom>
          <a:solidFill>
            <a:schemeClr val="accent2"/>
          </a:solidFill>
          <a:ln>
            <a:noFill/>
          </a:ln>
        </p:spPr>
        <p:txBody>
          <a:bodyPr anchor="ctr"/>
          <a:lstStyle/>
          <a:p>
            <a:pPr algn="ctr" eaLnBrk="1" hangingPunct="1">
              <a:buFont typeface="Arial" panose="020B0604020202020204" pitchFamily="34" charset="0"/>
              <a:buNone/>
            </a:pPr>
            <a:endParaRPr lang="zh-CN" altLang="en-US" sz="1600">
              <a:solidFill>
                <a:srgbClr val="FFFFFF"/>
              </a:solidFill>
              <a:cs typeface="+mn-ea"/>
              <a:sym typeface="+mn-lt"/>
            </a:endParaRPr>
          </a:p>
        </p:txBody>
      </p:sp>
      <p:sp>
        <p:nvSpPr>
          <p:cNvPr id="58" name="矩形 57"/>
          <p:cNvSpPr/>
          <p:nvPr/>
        </p:nvSpPr>
        <p:spPr>
          <a:xfrm>
            <a:off x="2029460" y="1016635"/>
            <a:ext cx="8429625"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宦福祥：运营商系统整个模块包括（分页查询，以及登录，</a:t>
            </a: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清理数据，编辑信息</a:t>
            </a: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和忘记密码）</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sp>
        <p:nvSpPr>
          <p:cNvPr id="11" name="矩形 10"/>
          <p:cNvSpPr/>
          <p:nvPr/>
        </p:nvSpPr>
        <p:spPr>
          <a:xfrm>
            <a:off x="2110105" y="2152650"/>
            <a:ext cx="8135620"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王小博：服务商管理系统模块中服务管理页面中的清理数据，编辑信息，发布商品信息</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sp>
        <p:nvSpPr>
          <p:cNvPr id="12" name="矩形 11"/>
          <p:cNvSpPr/>
          <p:nvPr/>
        </p:nvSpPr>
        <p:spPr>
          <a:xfrm>
            <a:off x="2029460" y="5615305"/>
            <a:ext cx="7994015"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杜洁：电子商务中的登录、注册、修改密码，订单页的订单展示，账户设置中的修改密码，页面中的退出功能，删除未付款订单</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sp>
        <p:nvSpPr>
          <p:cNvPr id="40" name="矩形 39"/>
          <p:cNvSpPr/>
          <p:nvPr/>
        </p:nvSpPr>
        <p:spPr>
          <a:xfrm>
            <a:off x="2029460" y="4546600"/>
            <a:ext cx="7993380"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于慧敏：电子商务中产品页所实现的功能和购物车页所实现的功能（包括 查询，排序，购买，以及购物车中的清理数据</a:t>
            </a: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，结算和页面退出）</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sp>
        <p:nvSpPr>
          <p:cNvPr id="41" name="矩形 40"/>
          <p:cNvSpPr/>
          <p:nvPr/>
        </p:nvSpPr>
        <p:spPr>
          <a:xfrm>
            <a:off x="2110105" y="3349625"/>
            <a:ext cx="8135620"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关辉：服务商中的服务商用户登录注册修改密码和页面的分页查询，图片上传</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58900" y="1252855"/>
            <a:ext cx="9446260" cy="4527203"/>
            <a:chOff x="2234982" y="2774847"/>
            <a:chExt cx="7851205" cy="1873643"/>
          </a:xfrm>
        </p:grpSpPr>
        <p:sp>
          <p:nvSpPr>
            <p:cNvPr id="6" name="文本框 5"/>
            <p:cNvSpPr txBox="1"/>
            <p:nvPr/>
          </p:nvSpPr>
          <p:spPr>
            <a:xfrm>
              <a:off x="2234982" y="3751017"/>
              <a:ext cx="2445791" cy="897473"/>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运营管理系统：主要负责对服务商和电子商务提供的某些部分信息进行显示和查询（例如：服务商的用户，以及电子商务中的支付情况）</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sp>
          <p:nvSpPr>
            <p:cNvPr id="9" name="文本框 8"/>
            <p:cNvSpPr txBox="1"/>
            <p:nvPr/>
          </p:nvSpPr>
          <p:spPr>
            <a:xfrm>
              <a:off x="4916183" y="3850188"/>
              <a:ext cx="2445791" cy="725600"/>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tx1"/>
                  </a:solidFill>
                  <a:latin typeface="华文中宋" panose="02010600040101010101" charset="-122"/>
                  <a:ea typeface="华文中宋" panose="02010600040101010101" charset="-122"/>
                  <a:cs typeface="+mn-ea"/>
                  <a:sym typeface="+mn-lt"/>
                </a:rPr>
                <a:t>服务商管理系统：发布商品信息，清理数据，编辑</a:t>
              </a:r>
              <a:r>
                <a:rPr lang="zh-CN" altLang="en-US" dirty="0">
                  <a:solidFill>
                    <a:schemeClr val="tx1"/>
                  </a:solidFill>
                  <a:latin typeface="华文中宋" panose="02010600040101010101" charset="-122"/>
                  <a:ea typeface="华文中宋" panose="02010600040101010101" charset="-122"/>
                  <a:cs typeface="+mn-ea"/>
                  <a:sym typeface="+mn-lt"/>
                </a:rPr>
                <a:t>服务商信息，</a:t>
              </a:r>
              <a:r>
                <a:rPr lang="zh-CN" altLang="en-US" dirty="0">
                  <a:solidFill>
                    <a:schemeClr val="tx1"/>
                  </a:solidFill>
                  <a:latin typeface="华文中宋" panose="02010600040101010101" charset="-122"/>
                  <a:ea typeface="华文中宋" panose="02010600040101010101" charset="-122"/>
                  <a:cs typeface="+mn-ea"/>
                  <a:sym typeface="+mn-lt"/>
                </a:rPr>
                <a:t>为电子商务提供服务产品</a:t>
              </a:r>
              <a:r>
                <a:rPr lang="zh-CN" altLang="en-US" b="1" dirty="0">
                  <a:solidFill>
                    <a:schemeClr val="tx1"/>
                  </a:solidFill>
                  <a:latin typeface="华文中宋" panose="02010600040101010101" charset="-122"/>
                  <a:ea typeface="华文中宋" panose="02010600040101010101" charset="-122"/>
                  <a:cs typeface="+mn-ea"/>
                  <a:sym typeface="+mn-lt"/>
                </a:rPr>
                <a:t>。</a:t>
              </a:r>
              <a:endParaRPr lang="zh-CN" altLang="en-US" b="1" dirty="0">
                <a:solidFill>
                  <a:schemeClr val="tx1"/>
                </a:solidFill>
                <a:latin typeface="华文中宋" panose="02010600040101010101" charset="-122"/>
                <a:ea typeface="华文中宋" panose="02010600040101010101" charset="-122"/>
                <a:cs typeface="+mn-ea"/>
                <a:sym typeface="+mn-lt"/>
              </a:endParaRPr>
            </a:p>
          </p:txBody>
        </p:sp>
        <p:sp>
          <p:nvSpPr>
            <p:cNvPr id="13" name="文本框 12"/>
            <p:cNvSpPr txBox="1"/>
            <p:nvPr/>
          </p:nvSpPr>
          <p:spPr>
            <a:xfrm>
              <a:off x="7640396" y="3780715"/>
              <a:ext cx="2445791" cy="725600"/>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电子商务系统：面向于消费着，应用服务管理系统提供的产品消费者可以进行对产品的购买</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grpSp>
          <p:nvGrpSpPr>
            <p:cNvPr id="18" name="组合 17"/>
            <p:cNvGrpSpPr/>
            <p:nvPr/>
          </p:nvGrpSpPr>
          <p:grpSpPr>
            <a:xfrm>
              <a:off x="3181696" y="2797521"/>
              <a:ext cx="486370" cy="550102"/>
              <a:chOff x="4994016" y="4872552"/>
              <a:chExt cx="406393" cy="459645"/>
            </a:xfrm>
            <a:solidFill>
              <a:schemeClr val="bg1"/>
            </a:solidFill>
            <a:effectLst/>
          </p:grpSpPr>
          <p:sp>
            <p:nvSpPr>
              <p:cNvPr id="28" name="Freeform 148"/>
              <p:cNvSpPr>
                <a:spLocks noEditPoints="1"/>
              </p:cNvSpPr>
              <p:nvPr/>
            </p:nvSpPr>
            <p:spPr bwMode="auto">
              <a:xfrm>
                <a:off x="5049136" y="4872552"/>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bg1">
                      <a:lumMod val="50000"/>
                    </a:schemeClr>
                  </a:solidFill>
                  <a:cs typeface="+mn-ea"/>
                  <a:sym typeface="+mn-lt"/>
                </a:endParaRPr>
              </a:p>
            </p:txBody>
          </p:sp>
          <p:sp>
            <p:nvSpPr>
              <p:cNvPr id="29" name="Freeform 149"/>
              <p:cNvSpPr>
                <a:spLocks noEditPoints="1"/>
              </p:cNvSpPr>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bg1">
                      <a:lumMod val="50000"/>
                    </a:schemeClr>
                  </a:solidFill>
                  <a:cs typeface="+mn-ea"/>
                  <a:sym typeface="+mn-lt"/>
                </a:endParaRPr>
              </a:p>
            </p:txBody>
          </p:sp>
          <p:sp>
            <p:nvSpPr>
              <p:cNvPr id="30" name="Oval 150"/>
              <p:cNvSpPr>
                <a:spLocks noChangeArrowheads="1"/>
              </p:cNvSpPr>
              <p:nvPr/>
            </p:nvSpPr>
            <p:spPr bwMode="auto">
              <a:xfrm>
                <a:off x="5091176" y="5199535"/>
                <a:ext cx="37370" cy="3737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bg1">
                      <a:lumMod val="50000"/>
                    </a:schemeClr>
                  </a:solidFill>
                  <a:cs typeface="+mn-ea"/>
                  <a:sym typeface="+mn-lt"/>
                </a:endParaRPr>
              </a:p>
            </p:txBody>
          </p:sp>
        </p:grpSp>
        <p:grpSp>
          <p:nvGrpSpPr>
            <p:cNvPr id="19" name="组合 18"/>
            <p:cNvGrpSpPr/>
            <p:nvPr/>
          </p:nvGrpSpPr>
          <p:grpSpPr>
            <a:xfrm>
              <a:off x="8749972" y="2812314"/>
              <a:ext cx="487236" cy="524343"/>
              <a:chOff x="7005429" y="4859473"/>
              <a:chExt cx="466184" cy="501686"/>
            </a:xfrm>
            <a:solidFill>
              <a:schemeClr val="bg1"/>
            </a:solidFill>
            <a:effectLst/>
          </p:grpSpPr>
          <p:sp>
            <p:nvSpPr>
              <p:cNvPr id="23" name="Freeform 154"/>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bg1">
                      <a:lumMod val="50000"/>
                    </a:schemeClr>
                  </a:solidFill>
                  <a:cs typeface="+mn-ea"/>
                  <a:sym typeface="+mn-lt"/>
                </a:endParaRPr>
              </a:p>
            </p:txBody>
          </p:sp>
          <p:sp>
            <p:nvSpPr>
              <p:cNvPr id="24"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lstStyle/>
              <a:p>
                <a:endParaRPr lang="zh-CN" altLang="en-US">
                  <a:solidFill>
                    <a:schemeClr val="bg1">
                      <a:lumMod val="50000"/>
                    </a:schemeClr>
                  </a:solidFill>
                  <a:cs typeface="+mn-ea"/>
                  <a:sym typeface="+mn-lt"/>
                </a:endParaRPr>
              </a:p>
            </p:txBody>
          </p:sp>
          <p:sp>
            <p:nvSpPr>
              <p:cNvPr id="25"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bg1">
                      <a:lumMod val="50000"/>
                    </a:schemeClr>
                  </a:solidFill>
                  <a:cs typeface="+mn-ea"/>
                  <a:sym typeface="+mn-lt"/>
                </a:endParaRPr>
              </a:p>
            </p:txBody>
          </p:sp>
          <p:sp>
            <p:nvSpPr>
              <p:cNvPr id="26"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bg1">
                      <a:lumMod val="50000"/>
                    </a:schemeClr>
                  </a:solidFill>
                  <a:cs typeface="+mn-ea"/>
                  <a:sym typeface="+mn-lt"/>
                </a:endParaRPr>
              </a:p>
            </p:txBody>
          </p:sp>
          <p:sp>
            <p:nvSpPr>
              <p:cNvPr id="27"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bg1">
                      <a:lumMod val="50000"/>
                    </a:schemeClr>
                  </a:solidFill>
                  <a:cs typeface="+mn-ea"/>
                  <a:sym typeface="+mn-lt"/>
                </a:endParaRPr>
              </a:p>
            </p:txBody>
          </p:sp>
        </p:grpSp>
        <p:grpSp>
          <p:nvGrpSpPr>
            <p:cNvPr id="20" name="组合 19"/>
            <p:cNvGrpSpPr/>
            <p:nvPr/>
          </p:nvGrpSpPr>
          <p:grpSpPr>
            <a:xfrm>
              <a:off x="5868006" y="2774847"/>
              <a:ext cx="541636" cy="520885"/>
              <a:chOff x="2607983" y="4241292"/>
              <a:chExt cx="490600" cy="471805"/>
            </a:xfrm>
            <a:solidFill>
              <a:schemeClr val="bg1"/>
            </a:solidFill>
            <a:effectLst/>
          </p:grpSpPr>
          <p:sp>
            <p:nvSpPr>
              <p:cNvPr id="21" name="Oval 131"/>
              <p:cNvSpPr>
                <a:spLocks noChangeArrowheads="1"/>
              </p:cNvSpPr>
              <p:nvPr/>
            </p:nvSpPr>
            <p:spPr bwMode="auto">
              <a:xfrm>
                <a:off x="2742898" y="4241292"/>
                <a:ext cx="220770" cy="2235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bg1">
                      <a:lumMod val="50000"/>
                    </a:schemeClr>
                  </a:solidFill>
                  <a:cs typeface="+mn-ea"/>
                  <a:sym typeface="+mn-lt"/>
                </a:endParaRPr>
              </a:p>
            </p:txBody>
          </p:sp>
          <p:sp>
            <p:nvSpPr>
              <p:cNvPr id="22" name="Freeform 134"/>
              <p:cNvSpPr/>
              <p:nvPr/>
            </p:nvSpPr>
            <p:spPr bwMode="auto">
              <a:xfrm>
                <a:off x="2607983" y="4499759"/>
                <a:ext cx="490600" cy="213338"/>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9" tIns="45709" rIns="91419" bIns="45709" numCol="1" anchor="t" anchorCtr="0" compatLnSpc="1"/>
              <a:lstStyle/>
              <a:p>
                <a:endParaRPr lang="zh-CN" altLang="en-US">
                  <a:solidFill>
                    <a:schemeClr val="bg1">
                      <a:lumMod val="50000"/>
                    </a:schemeClr>
                  </a:solidFill>
                  <a:cs typeface="+mn-ea"/>
                  <a:sym typeface="+mn-lt"/>
                </a:endParaRPr>
              </a:p>
            </p:txBody>
          </p:sp>
        </p:grpSp>
      </p:grpSp>
      <p:sp>
        <p:nvSpPr>
          <p:cNvPr id="31" name="TextBox 8"/>
          <p:cNvSpPr txBox="1"/>
          <p:nvPr/>
        </p:nvSpPr>
        <p:spPr>
          <a:xfrm>
            <a:off x="4080396" y="277553"/>
            <a:ext cx="3743030" cy="492125"/>
          </a:xfrm>
          <a:prstGeom prst="rect">
            <a:avLst/>
          </a:prstGeom>
          <a:noFill/>
        </p:spPr>
        <p:txBody>
          <a:bodyPr wrap="square" lIns="0" tIns="0" rIns="0" bIns="0" rtlCol="0" anchor="ctr">
            <a:spAutoFit/>
          </a:bodyPr>
          <a:lstStyle/>
          <a:p>
            <a:pPr algn="ctr"/>
            <a:r>
              <a:rPr lang="zh-CN" altLang="en-US" sz="3200" dirty="0">
                <a:solidFill>
                  <a:schemeClr val="tx1">
                    <a:lumMod val="75000"/>
                    <a:lumOff val="25000"/>
                  </a:schemeClr>
                </a:solidFill>
                <a:cs typeface="+mn-ea"/>
                <a:sym typeface="+mn-lt"/>
              </a:rPr>
              <a:t>实现三个模块</a:t>
            </a:r>
            <a:endParaRPr lang="zh-CN" altLang="en-US" sz="3200" dirty="0">
              <a:solidFill>
                <a:schemeClr val="tx1">
                  <a:lumMod val="75000"/>
                  <a:lumOff val="25000"/>
                </a:schemeClr>
              </a:solidFill>
              <a:cs typeface="+mn-ea"/>
              <a:sym typeface="+mn-lt"/>
            </a:endParaRPr>
          </a:p>
        </p:txBody>
      </p:sp>
      <p:grpSp>
        <p:nvGrpSpPr>
          <p:cNvPr id="32" name="组合 31"/>
          <p:cNvGrpSpPr/>
          <p:nvPr/>
        </p:nvGrpSpPr>
        <p:grpSpPr>
          <a:xfrm>
            <a:off x="842272" y="562518"/>
            <a:ext cx="10507462" cy="0"/>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1"/>
          <a:stretch>
            <a:fillRect/>
          </a:stretch>
        </p:blipFill>
        <p:spPr>
          <a:xfrm>
            <a:off x="1358900" y="1480185"/>
            <a:ext cx="2804160" cy="1653540"/>
          </a:xfrm>
          <a:prstGeom prst="rect">
            <a:avLst/>
          </a:prstGeom>
        </p:spPr>
      </p:pic>
      <p:pic>
        <p:nvPicPr>
          <p:cNvPr id="3" name="图片 2"/>
          <p:cNvPicPr>
            <a:picLocks noChangeAspect="1"/>
          </p:cNvPicPr>
          <p:nvPr/>
        </p:nvPicPr>
        <p:blipFill>
          <a:blip r:embed="rId2"/>
          <a:stretch>
            <a:fillRect/>
          </a:stretch>
        </p:blipFill>
        <p:spPr>
          <a:xfrm>
            <a:off x="4622800" y="1503045"/>
            <a:ext cx="2819400" cy="1638300"/>
          </a:xfrm>
          <a:prstGeom prst="rect">
            <a:avLst/>
          </a:prstGeom>
        </p:spPr>
      </p:pic>
      <p:pic>
        <p:nvPicPr>
          <p:cNvPr id="4" name="图片 3"/>
          <p:cNvPicPr>
            <a:picLocks noChangeAspect="1"/>
          </p:cNvPicPr>
          <p:nvPr/>
        </p:nvPicPr>
        <p:blipFill>
          <a:blip r:embed="rId3"/>
          <a:stretch>
            <a:fillRect/>
          </a:stretch>
        </p:blipFill>
        <p:spPr>
          <a:xfrm>
            <a:off x="7916545" y="1503045"/>
            <a:ext cx="2834640" cy="1684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grpSp>
        <p:nvGrpSpPr>
          <p:cNvPr id="20" name="Group 4"/>
          <p:cNvGrpSpPr/>
          <p:nvPr/>
        </p:nvGrpSpPr>
        <p:grpSpPr>
          <a:xfrm>
            <a:off x="2506623" y="1363816"/>
            <a:ext cx="1296144" cy="854786"/>
            <a:chOff x="909706" y="699459"/>
            <a:chExt cx="1296144" cy="854786"/>
          </a:xfrm>
        </p:grpSpPr>
        <p:sp>
          <p:nvSpPr>
            <p:cNvPr id="21" name="TextBox 5"/>
            <p:cNvSpPr txBox="1"/>
            <p:nvPr/>
          </p:nvSpPr>
          <p:spPr>
            <a:xfrm>
              <a:off x="909706" y="1315012"/>
              <a:ext cx="1296144" cy="239233"/>
            </a:xfrm>
            <a:prstGeom prst="rect">
              <a:avLst/>
            </a:prstGeom>
            <a:noFill/>
          </p:spPr>
          <p:txBody>
            <a:bodyPr wrap="square" lIns="72000" tIns="0" rIns="72000" bIns="0" anchor="ctr" anchorCtr="1">
              <a:normAutofit/>
            </a:bodyPr>
            <a:lstStyle/>
            <a:p>
              <a:pPr algn="ctr"/>
              <a:r>
                <a:rPr lang="en-US" altLang="zh-CN" sz="1400">
                  <a:solidFill>
                    <a:schemeClr val="tx1">
                      <a:lumMod val="85000"/>
                      <a:lumOff val="15000"/>
                    </a:schemeClr>
                  </a:solidFill>
                  <a:cs typeface="+mn-ea"/>
                  <a:sym typeface="+mn-lt"/>
                </a:rPr>
                <a:t>CONTENTS</a:t>
              </a:r>
              <a:endParaRPr lang="en-US" altLang="zh-CN" sz="1400">
                <a:solidFill>
                  <a:schemeClr val="tx1">
                    <a:lumMod val="85000"/>
                    <a:lumOff val="15000"/>
                  </a:schemeClr>
                </a:solidFill>
                <a:cs typeface="+mn-ea"/>
                <a:sym typeface="+mn-lt"/>
              </a:endParaRPr>
            </a:p>
          </p:txBody>
        </p:sp>
        <p:sp>
          <p:nvSpPr>
            <p:cNvPr id="22" name="TextBox 6"/>
            <p:cNvSpPr txBox="1"/>
            <p:nvPr/>
          </p:nvSpPr>
          <p:spPr>
            <a:xfrm>
              <a:off x="909706" y="699459"/>
              <a:ext cx="1296144" cy="615553"/>
            </a:xfrm>
            <a:prstGeom prst="rect">
              <a:avLst/>
            </a:prstGeom>
            <a:noFill/>
          </p:spPr>
          <p:txBody>
            <a:bodyPr wrap="square" lIns="0" tIns="0" rIns="0" bIns="0" anchor="ctr" anchorCtr="1">
              <a:normAutofit/>
            </a:bodyPr>
            <a:lstStyle/>
            <a:p>
              <a:pPr algn="ctr"/>
              <a:r>
                <a:rPr lang="zh-CN" altLang="en-US" sz="4000" b="1" dirty="0">
                  <a:solidFill>
                    <a:schemeClr val="tx1">
                      <a:lumMod val="85000"/>
                      <a:lumOff val="15000"/>
                    </a:schemeClr>
                  </a:solidFill>
                  <a:cs typeface="+mn-ea"/>
                  <a:sym typeface="+mn-lt"/>
                </a:rPr>
                <a:t>目录</a:t>
              </a:r>
              <a:endParaRPr lang="zh-CN" altLang="en-US" sz="4000" b="1" dirty="0">
                <a:solidFill>
                  <a:schemeClr val="tx1">
                    <a:lumMod val="85000"/>
                    <a:lumOff val="15000"/>
                  </a:schemeClr>
                </a:solidFill>
                <a:cs typeface="+mn-ea"/>
                <a:sym typeface="+mn-lt"/>
              </a:endParaRPr>
            </a:p>
          </p:txBody>
        </p:sp>
      </p:grpSp>
      <p:grpSp>
        <p:nvGrpSpPr>
          <p:cNvPr id="23" name="组合 22"/>
          <p:cNvGrpSpPr/>
          <p:nvPr/>
        </p:nvGrpSpPr>
        <p:grpSpPr>
          <a:xfrm>
            <a:off x="5202629" y="1563970"/>
            <a:ext cx="4465788" cy="654632"/>
            <a:chOff x="5110587" y="1100049"/>
            <a:chExt cx="4465788" cy="769470"/>
          </a:xfrm>
        </p:grpSpPr>
        <p:sp>
          <p:nvSpPr>
            <p:cNvPr id="24" name="Freeform: Shape 10"/>
            <p:cNvSpPr/>
            <p:nvPr/>
          </p:nvSpPr>
          <p:spPr bwMode="auto">
            <a:xfrm>
              <a:off x="5110587" y="1100049"/>
              <a:ext cx="674682" cy="769470"/>
            </a:xfrm>
            <a:prstGeom prst="ellipse">
              <a:avLst/>
            </a:prstGeom>
            <a:solidFill>
              <a:schemeClr val="accent1">
                <a:lumMod val="100000"/>
              </a:schemeClr>
            </a:solidFill>
            <a:ln w="28575">
              <a:noFill/>
            </a:ln>
          </p:spPr>
          <p:txBody>
            <a:bodyPr vert="horz" wrap="none" lIns="91440" tIns="45720" rIns="91440" bIns="45720" anchor="ctr" anchorCtr="1" compatLnSpc="1">
              <a:normAutofit fontScale="82500" lnSpcReduction="10000"/>
            </a:bodyPr>
            <a:lstStyle/>
            <a:p>
              <a:pPr algn="ctr"/>
              <a:r>
                <a:rPr lang="en-US" altLang="zh-CN" sz="3200" dirty="0">
                  <a:solidFill>
                    <a:schemeClr val="bg1"/>
                  </a:solidFill>
                  <a:cs typeface="+mn-ea"/>
                  <a:sym typeface="+mn-lt"/>
                </a:rPr>
                <a:t>01</a:t>
              </a:r>
              <a:endParaRPr lang="en-US" altLang="zh-CN" sz="3200" dirty="0">
                <a:solidFill>
                  <a:schemeClr val="bg1"/>
                </a:solidFill>
                <a:cs typeface="+mn-ea"/>
                <a:sym typeface="+mn-lt"/>
              </a:endParaRPr>
            </a:p>
          </p:txBody>
        </p:sp>
        <p:sp>
          <p:nvSpPr>
            <p:cNvPr id="26" name="TextBox 16"/>
            <p:cNvSpPr txBox="1"/>
            <p:nvPr/>
          </p:nvSpPr>
          <p:spPr>
            <a:xfrm>
              <a:off x="6010850" y="1189410"/>
              <a:ext cx="3565525" cy="582187"/>
            </a:xfrm>
            <a:prstGeom prst="rect">
              <a:avLst/>
            </a:prstGeom>
            <a:noFill/>
          </p:spPr>
          <p:txBody>
            <a:bodyPr wrap="none" lIns="0" tIns="0" rIns="0" bIns="0" anchor="b" anchorCtr="0">
              <a:normAutofit/>
            </a:bodyPr>
            <a:lstStyle/>
            <a:p>
              <a:r>
                <a:rPr lang="zh-CN" altLang="en-US" b="1" dirty="0">
                  <a:solidFill>
                    <a:schemeClr val="accent1">
                      <a:lumMod val="100000"/>
                    </a:schemeClr>
                  </a:solidFill>
                  <a:cs typeface="+mn-ea"/>
                  <a:sym typeface="+mn-lt"/>
                </a:rPr>
                <a:t>运营商服务系统模块</a:t>
              </a:r>
              <a:endParaRPr lang="zh-CN" altLang="en-US" b="1" dirty="0">
                <a:solidFill>
                  <a:schemeClr val="accent1">
                    <a:lumMod val="100000"/>
                  </a:schemeClr>
                </a:solidFill>
                <a:cs typeface="+mn-ea"/>
                <a:sym typeface="+mn-lt"/>
              </a:endParaRPr>
            </a:p>
          </p:txBody>
        </p:sp>
      </p:grpSp>
      <p:grpSp>
        <p:nvGrpSpPr>
          <p:cNvPr id="28" name="组合 27"/>
          <p:cNvGrpSpPr/>
          <p:nvPr/>
        </p:nvGrpSpPr>
        <p:grpSpPr>
          <a:xfrm>
            <a:off x="5202629" y="4491537"/>
            <a:ext cx="4577486" cy="654632"/>
            <a:chOff x="5110587" y="2396193"/>
            <a:chExt cx="4577486" cy="769470"/>
          </a:xfrm>
        </p:grpSpPr>
        <p:sp>
          <p:nvSpPr>
            <p:cNvPr id="29" name="Freeform: Shape 11"/>
            <p:cNvSpPr/>
            <p:nvPr/>
          </p:nvSpPr>
          <p:spPr bwMode="auto">
            <a:xfrm>
              <a:off x="5110587" y="2396193"/>
              <a:ext cx="674682" cy="769470"/>
            </a:xfrm>
            <a:prstGeom prst="ellipse">
              <a:avLst/>
            </a:prstGeom>
            <a:solidFill>
              <a:schemeClr val="accent2">
                <a:lumMod val="100000"/>
              </a:schemeClr>
            </a:solidFill>
            <a:ln w="28575">
              <a:noFill/>
            </a:ln>
          </p:spPr>
          <p:txBody>
            <a:bodyPr vert="horz" wrap="none" lIns="91440" tIns="45720" rIns="91440" bIns="45720" anchor="ctr" anchorCtr="1" compatLnSpc="1">
              <a:normAutofit fontScale="82500" lnSpcReduction="10000"/>
            </a:bodyPr>
            <a:lstStyle/>
            <a:p>
              <a:pPr algn="ctr"/>
              <a:r>
                <a:rPr lang="en-US" altLang="zh-CN" sz="3200" dirty="0">
                  <a:solidFill>
                    <a:schemeClr val="bg1"/>
                  </a:solidFill>
                  <a:cs typeface="+mn-ea"/>
                  <a:sym typeface="+mn-lt"/>
                </a:rPr>
                <a:t>03</a:t>
              </a:r>
              <a:endParaRPr lang="en-US" altLang="zh-CN" sz="3200" dirty="0">
                <a:solidFill>
                  <a:schemeClr val="bg1"/>
                </a:solidFill>
                <a:cs typeface="+mn-ea"/>
                <a:sym typeface="+mn-lt"/>
              </a:endParaRPr>
            </a:p>
          </p:txBody>
        </p:sp>
        <p:sp>
          <p:nvSpPr>
            <p:cNvPr id="31" name="TextBox 19"/>
            <p:cNvSpPr txBox="1"/>
            <p:nvPr/>
          </p:nvSpPr>
          <p:spPr>
            <a:xfrm>
              <a:off x="6122610" y="2428967"/>
              <a:ext cx="3565463" cy="345983"/>
            </a:xfrm>
            <a:prstGeom prst="rect">
              <a:avLst/>
            </a:prstGeom>
            <a:noFill/>
          </p:spPr>
          <p:txBody>
            <a:bodyPr wrap="none" lIns="0" tIns="0" rIns="0" bIns="0" anchor="b" anchorCtr="0">
              <a:normAutofit/>
            </a:bodyPr>
            <a:lstStyle/>
            <a:p>
              <a:r>
                <a:rPr lang="zh-CN" altLang="en-US" b="1" dirty="0">
                  <a:solidFill>
                    <a:schemeClr val="accent1">
                      <a:lumMod val="100000"/>
                    </a:schemeClr>
                  </a:solidFill>
                  <a:cs typeface="+mn-ea"/>
                  <a:sym typeface="+mn-lt"/>
                </a:rPr>
                <a:t>电子商务系统模块</a:t>
              </a:r>
              <a:endParaRPr lang="zh-CN" altLang="en-US" b="1" dirty="0">
                <a:solidFill>
                  <a:schemeClr val="accent1">
                    <a:lumMod val="100000"/>
                  </a:schemeClr>
                </a:solidFill>
                <a:cs typeface="+mn-ea"/>
                <a:sym typeface="+mn-lt"/>
              </a:endParaRPr>
            </a:p>
          </p:txBody>
        </p:sp>
      </p:grpSp>
      <p:grpSp>
        <p:nvGrpSpPr>
          <p:cNvPr id="33" name="组合 32"/>
          <p:cNvGrpSpPr/>
          <p:nvPr/>
        </p:nvGrpSpPr>
        <p:grpSpPr>
          <a:xfrm>
            <a:off x="5202629" y="3147321"/>
            <a:ext cx="4577486" cy="654632"/>
            <a:chOff x="5110587" y="3692337"/>
            <a:chExt cx="4577486" cy="769470"/>
          </a:xfrm>
        </p:grpSpPr>
        <p:sp>
          <p:nvSpPr>
            <p:cNvPr id="34" name="Freeform: Shape 12"/>
            <p:cNvSpPr/>
            <p:nvPr/>
          </p:nvSpPr>
          <p:spPr bwMode="auto">
            <a:xfrm>
              <a:off x="5110587" y="3692337"/>
              <a:ext cx="674682" cy="769470"/>
            </a:xfrm>
            <a:prstGeom prst="ellipse">
              <a:avLst/>
            </a:prstGeom>
            <a:solidFill>
              <a:schemeClr val="accent3">
                <a:lumMod val="100000"/>
              </a:schemeClr>
            </a:solidFill>
            <a:ln w="28575">
              <a:noFill/>
            </a:ln>
          </p:spPr>
          <p:txBody>
            <a:bodyPr vert="horz" wrap="none" lIns="91440" tIns="45720" rIns="91440" bIns="45720" anchor="ctr" anchorCtr="1" compatLnSpc="1">
              <a:normAutofit fontScale="82500" lnSpcReduction="10000"/>
            </a:bodyPr>
            <a:lstStyle/>
            <a:p>
              <a:pPr algn="ctr"/>
              <a:r>
                <a:rPr lang="en-US" altLang="zh-CN" sz="3200" dirty="0">
                  <a:solidFill>
                    <a:schemeClr val="bg1"/>
                  </a:solidFill>
                  <a:cs typeface="+mn-ea"/>
                  <a:sym typeface="+mn-lt"/>
                </a:rPr>
                <a:t>02</a:t>
              </a:r>
              <a:endParaRPr lang="en-US" altLang="zh-CN" sz="3200" dirty="0">
                <a:solidFill>
                  <a:schemeClr val="bg1"/>
                </a:solidFill>
                <a:cs typeface="+mn-ea"/>
                <a:sym typeface="+mn-lt"/>
              </a:endParaRPr>
            </a:p>
          </p:txBody>
        </p:sp>
        <p:sp>
          <p:nvSpPr>
            <p:cNvPr id="36" name="TextBox 22"/>
            <p:cNvSpPr txBox="1"/>
            <p:nvPr/>
          </p:nvSpPr>
          <p:spPr>
            <a:xfrm>
              <a:off x="6122610" y="3723011"/>
              <a:ext cx="3565463" cy="345983"/>
            </a:xfrm>
            <a:prstGeom prst="rect">
              <a:avLst/>
            </a:prstGeom>
            <a:noFill/>
          </p:spPr>
          <p:txBody>
            <a:bodyPr wrap="none" lIns="0" tIns="0" rIns="0" bIns="0" anchor="b" anchorCtr="0">
              <a:normAutofit/>
            </a:bodyPr>
            <a:lstStyle/>
            <a:p>
              <a:r>
                <a:rPr lang="zh-CN" altLang="en-US" b="1" dirty="0">
                  <a:solidFill>
                    <a:schemeClr val="accent1">
                      <a:lumMod val="100000"/>
                    </a:schemeClr>
                  </a:solidFill>
                  <a:cs typeface="+mn-ea"/>
                  <a:sym typeface="+mn-lt"/>
                </a:rPr>
                <a:t>服务商管理系统</a:t>
              </a:r>
              <a:endParaRPr lang="zh-CN" altLang="en-US" b="1" dirty="0">
                <a:solidFill>
                  <a:schemeClr val="accent1">
                    <a:lumMod val="100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43" name="矩形 42"/>
          <p:cNvSpPr/>
          <p:nvPr/>
        </p:nvSpPr>
        <p:spPr>
          <a:xfrm>
            <a:off x="4607639" y="2778339"/>
            <a:ext cx="3364038" cy="430530"/>
          </a:xfrm>
          <a:prstGeom prst="rect">
            <a:avLst/>
          </a:prstGeom>
        </p:spPr>
        <p:txBody>
          <a:bodyPr wrap="square" lIns="0" tIns="0" rIns="0" bIns="0">
            <a:spAutoFit/>
          </a:bodyPr>
          <a:lstStyle/>
          <a:p>
            <a:pPr algn="dist"/>
            <a:endParaRPr lang="zh-CN" altLang="en-US" sz="2800" b="1" dirty="0">
              <a:solidFill>
                <a:schemeClr val="accent1">
                  <a:lumMod val="100000"/>
                </a:schemeClr>
              </a:solidFill>
              <a:cs typeface="+mn-ea"/>
              <a:sym typeface="+mn-lt"/>
            </a:endParaRPr>
          </a:p>
        </p:txBody>
      </p:sp>
      <p:sp>
        <p:nvSpPr>
          <p:cNvPr id="44" name="文本框 43"/>
          <p:cNvSpPr txBox="1"/>
          <p:nvPr/>
        </p:nvSpPr>
        <p:spPr>
          <a:xfrm>
            <a:off x="4175125" y="2778125"/>
            <a:ext cx="6048375" cy="4708525"/>
          </a:xfrm>
          <a:prstGeom prst="rect">
            <a:avLst/>
          </a:prstGeom>
          <a:noFill/>
        </p:spPr>
        <p:txBody>
          <a:bodyPr wrap="square" lIns="0" tIns="0" rIns="0" bIns="0" rtlCol="0">
            <a:spAutoFit/>
          </a:bodyPr>
          <a:lstStyle/>
          <a:p>
            <a:pPr>
              <a:lnSpc>
                <a:spcPct val="150000"/>
              </a:lnSpc>
            </a:pPr>
            <a:r>
              <a:rPr lang="zh-CN" altLang="en-US" sz="4800" dirty="0">
                <a:solidFill>
                  <a:schemeClr val="tx1">
                    <a:lumMod val="95000"/>
                    <a:lumOff val="5000"/>
                  </a:schemeClr>
                </a:solidFill>
                <a:latin typeface="华文楷体" panose="02010600040101010101" charset="-122"/>
                <a:ea typeface="华文楷体" panose="02010600040101010101" charset="-122"/>
                <a:cs typeface="+mn-ea"/>
                <a:sym typeface="+mn-lt"/>
              </a:rPr>
              <a:t>运营商管理系统模块</a:t>
            </a:r>
            <a:endParaRPr lang="zh-CN" altLang="en-US" sz="4800" dirty="0">
              <a:solidFill>
                <a:schemeClr val="tx1">
                  <a:lumMod val="95000"/>
                  <a:lumOff val="5000"/>
                </a:schemeClr>
              </a:solidFill>
              <a:latin typeface="华文楷体" panose="02010600040101010101" charset="-122"/>
              <a:ea typeface="华文楷体" panose="02010600040101010101" charset="-122"/>
              <a:cs typeface="+mn-ea"/>
              <a:sym typeface="+mn-lt"/>
            </a:endParaRPr>
          </a:p>
          <a:p>
            <a:pPr>
              <a:lnSpc>
                <a:spcPct val="150000"/>
              </a:lnSpc>
            </a:pPr>
            <a:r>
              <a:rPr lang="zh-CN" altLang="en-US" sz="4800" dirty="0">
                <a:solidFill>
                  <a:schemeClr val="tx1">
                    <a:lumMod val="95000"/>
                    <a:lumOff val="5000"/>
                  </a:schemeClr>
                </a:solidFill>
                <a:latin typeface="华文楷体" panose="02010600040101010101" charset="-122"/>
                <a:ea typeface="华文楷体" panose="02010600040101010101" charset="-122"/>
                <a:cs typeface="+mn-ea"/>
                <a:sym typeface="+mn-lt"/>
              </a:rPr>
              <a:t>          </a:t>
            </a:r>
            <a:r>
              <a:rPr lang="zh-CN" altLang="en-US" sz="2800" dirty="0">
                <a:solidFill>
                  <a:schemeClr val="tx1">
                    <a:lumMod val="95000"/>
                    <a:lumOff val="5000"/>
                  </a:schemeClr>
                </a:solidFill>
                <a:latin typeface="华文楷体" panose="02010600040101010101" charset="-122"/>
                <a:ea typeface="华文楷体" panose="02010600040101010101" charset="-122"/>
                <a:cs typeface="+mn-ea"/>
                <a:sym typeface="+mn-lt"/>
              </a:rPr>
              <a:t>                  </a:t>
            </a:r>
            <a:r>
              <a:rPr lang="zh-CN" altLang="en-US" sz="3200" dirty="0">
                <a:solidFill>
                  <a:schemeClr val="tx1">
                    <a:lumMod val="95000"/>
                    <a:lumOff val="5000"/>
                  </a:schemeClr>
                </a:solidFill>
                <a:latin typeface="华文楷体" panose="02010600040101010101" charset="-122"/>
                <a:ea typeface="华文楷体" panose="02010600040101010101" charset="-122"/>
                <a:cs typeface="+mn-ea"/>
                <a:sym typeface="+mn-lt"/>
              </a:rPr>
              <a:t>开发</a:t>
            </a:r>
            <a:r>
              <a:rPr lang="zh-CN" altLang="en-US" sz="3200" dirty="0">
                <a:solidFill>
                  <a:schemeClr val="tx1">
                    <a:lumMod val="95000"/>
                    <a:lumOff val="5000"/>
                  </a:schemeClr>
                </a:solidFill>
                <a:latin typeface="华文楷体" panose="02010600040101010101" charset="-122"/>
                <a:ea typeface="华文楷体" panose="02010600040101010101" charset="-122"/>
                <a:cs typeface="+mn-ea"/>
                <a:sym typeface="+mn-lt"/>
              </a:rPr>
              <a:t>者：宦福祥</a:t>
            </a:r>
            <a:endParaRPr lang="zh-CN" altLang="en-US" sz="3200" dirty="0">
              <a:solidFill>
                <a:schemeClr val="tx1">
                  <a:lumMod val="95000"/>
                  <a:lumOff val="5000"/>
                </a:schemeClr>
              </a:solidFill>
              <a:latin typeface="华文楷体" panose="02010600040101010101" charset="-122"/>
              <a:ea typeface="华文楷体" panose="0201060004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p:txBody>
      </p:sp>
      <p:sp>
        <p:nvSpPr>
          <p:cNvPr id="45" name="椭圆 44"/>
          <p:cNvSpPr/>
          <p:nvPr/>
        </p:nvSpPr>
        <p:spPr>
          <a:xfrm>
            <a:off x="2858884" y="2680452"/>
            <a:ext cx="1316172" cy="134468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cs typeface="+mn-ea"/>
                <a:sym typeface="+mn-lt"/>
              </a:rPr>
              <a:t>01</a:t>
            </a:r>
            <a:endParaRPr lang="zh-CN" altLang="en-US" sz="40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700091" y="-1731685"/>
            <a:ext cx="8843528" cy="7183720"/>
            <a:chOff x="1274622" y="-1142579"/>
            <a:chExt cx="6633541" cy="5388517"/>
          </a:xfrm>
        </p:grpSpPr>
        <p:sp>
          <p:nvSpPr>
            <p:cNvPr id="28" name="Arc 54"/>
            <p:cNvSpPr/>
            <p:nvPr/>
          </p:nvSpPr>
          <p:spPr>
            <a:xfrm rot="10800000">
              <a:off x="1571009" y="-1142578"/>
              <a:ext cx="6047299" cy="5092130"/>
            </a:xfrm>
            <a:prstGeom prst="arc">
              <a:avLst>
                <a:gd name="adj1" fmla="val 19445014"/>
                <a:gd name="adj2" fmla="val 0"/>
              </a:avLst>
            </a:prstGeom>
            <a:ln w="381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sz="2400">
                <a:cs typeface="+mn-ea"/>
                <a:sym typeface="+mn-lt"/>
              </a:endParaRPr>
            </a:p>
          </p:txBody>
        </p:sp>
        <p:sp>
          <p:nvSpPr>
            <p:cNvPr id="29" name="Arc 55"/>
            <p:cNvSpPr/>
            <p:nvPr/>
          </p:nvSpPr>
          <p:spPr>
            <a:xfrm rot="10800000">
              <a:off x="1577541" y="-1142578"/>
              <a:ext cx="6047299" cy="5092130"/>
            </a:xfrm>
            <a:prstGeom prst="arc">
              <a:avLst>
                <a:gd name="adj1" fmla="val 16227456"/>
                <a:gd name="adj2" fmla="val 19322291"/>
              </a:avLst>
            </a:prstGeom>
            <a:ln w="381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sz="2400">
                <a:cs typeface="+mn-ea"/>
                <a:sym typeface="+mn-lt"/>
              </a:endParaRPr>
            </a:p>
          </p:txBody>
        </p:sp>
        <p:grpSp>
          <p:nvGrpSpPr>
            <p:cNvPr id="30" name="组合 29"/>
            <p:cNvGrpSpPr/>
            <p:nvPr/>
          </p:nvGrpSpPr>
          <p:grpSpPr>
            <a:xfrm>
              <a:off x="1274622" y="-1142579"/>
              <a:ext cx="6633541" cy="5388517"/>
              <a:chOff x="1274622" y="-1142579"/>
              <a:chExt cx="6633541" cy="5388517"/>
            </a:xfrm>
          </p:grpSpPr>
          <p:sp>
            <p:nvSpPr>
              <p:cNvPr id="31" name="Arc 56"/>
              <p:cNvSpPr/>
              <p:nvPr/>
            </p:nvSpPr>
            <p:spPr>
              <a:xfrm rot="10800000">
                <a:off x="1571009" y="-1142579"/>
                <a:ext cx="6047299" cy="5092130"/>
              </a:xfrm>
              <a:prstGeom prst="arc">
                <a:avLst>
                  <a:gd name="adj1" fmla="val 13108932"/>
                  <a:gd name="adj2" fmla="val 16162792"/>
                </a:avLst>
              </a:prstGeom>
              <a:ln w="381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sz="2400">
                  <a:cs typeface="+mn-ea"/>
                  <a:sym typeface="+mn-lt"/>
                </a:endParaRPr>
              </a:p>
            </p:txBody>
          </p:sp>
          <p:grpSp>
            <p:nvGrpSpPr>
              <p:cNvPr id="32" name="组合 31"/>
              <p:cNvGrpSpPr/>
              <p:nvPr/>
            </p:nvGrpSpPr>
            <p:grpSpPr>
              <a:xfrm>
                <a:off x="1274622" y="-1139314"/>
                <a:ext cx="6633541" cy="5385252"/>
                <a:chOff x="1274622" y="-1139314"/>
                <a:chExt cx="6633541" cy="5385252"/>
              </a:xfrm>
            </p:grpSpPr>
            <p:sp>
              <p:nvSpPr>
                <p:cNvPr id="33" name="Arc 53"/>
                <p:cNvSpPr/>
                <p:nvPr/>
              </p:nvSpPr>
              <p:spPr>
                <a:xfrm rot="10800000">
                  <a:off x="1567743" y="-1139314"/>
                  <a:ext cx="6047299" cy="5092130"/>
                </a:xfrm>
                <a:prstGeom prst="arc">
                  <a:avLst>
                    <a:gd name="adj1" fmla="val 10784482"/>
                    <a:gd name="adj2" fmla="val 13050527"/>
                  </a:avLst>
                </a:prstGeom>
                <a:ln w="381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sz="2400">
                    <a:cs typeface="+mn-ea"/>
                    <a:sym typeface="+mn-lt"/>
                  </a:endParaRPr>
                </a:p>
              </p:txBody>
            </p:sp>
            <p:sp>
              <p:nvSpPr>
                <p:cNvPr id="34" name="Oval 58"/>
                <p:cNvSpPr/>
                <p:nvPr/>
              </p:nvSpPr>
              <p:spPr>
                <a:xfrm>
                  <a:off x="1274622" y="1113631"/>
                  <a:ext cx="586241" cy="586241"/>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35" name="Oval 63"/>
                <p:cNvSpPr/>
                <p:nvPr/>
              </p:nvSpPr>
              <p:spPr>
                <a:xfrm>
                  <a:off x="4280819" y="3659697"/>
                  <a:ext cx="586241" cy="586241"/>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36" name="Oval 68"/>
                <p:cNvSpPr/>
                <p:nvPr/>
              </p:nvSpPr>
              <p:spPr>
                <a:xfrm>
                  <a:off x="7321922" y="1105854"/>
                  <a:ext cx="586241" cy="586241"/>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37" name="Oval 73"/>
                <p:cNvSpPr/>
                <p:nvPr/>
              </p:nvSpPr>
              <p:spPr>
                <a:xfrm>
                  <a:off x="6552561" y="2820375"/>
                  <a:ext cx="586241" cy="58624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38" name="Oval 78"/>
                <p:cNvSpPr/>
                <p:nvPr/>
              </p:nvSpPr>
              <p:spPr>
                <a:xfrm>
                  <a:off x="2080448" y="2828154"/>
                  <a:ext cx="586241" cy="586241"/>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grpSp>
        </p:grpSp>
      </p:grpSp>
      <p:grpSp>
        <p:nvGrpSpPr>
          <p:cNvPr id="39" name="Group 22"/>
          <p:cNvGrpSpPr/>
          <p:nvPr/>
        </p:nvGrpSpPr>
        <p:grpSpPr>
          <a:xfrm>
            <a:off x="3555853" y="5075918"/>
            <a:ext cx="4592319" cy="1864360"/>
            <a:chOff x="434668" y="2476256"/>
            <a:chExt cx="4592939" cy="1864610"/>
          </a:xfrm>
        </p:grpSpPr>
        <p:sp>
          <p:nvSpPr>
            <p:cNvPr id="40" name="TextBox 23"/>
            <p:cNvSpPr txBox="1"/>
            <p:nvPr/>
          </p:nvSpPr>
          <p:spPr>
            <a:xfrm>
              <a:off x="434668" y="2476256"/>
              <a:ext cx="2549181" cy="388226"/>
            </a:xfrm>
            <a:prstGeom prst="rect">
              <a:avLst/>
            </a:prstGeom>
            <a:noFill/>
          </p:spPr>
          <p:txBody>
            <a:bodyPr wrap="none" lIns="0" tIns="0" rIns="0" bIns="0" anchor="b" anchorCtr="1">
              <a:normAutofit/>
            </a:bodyPr>
            <a:lstStyle/>
            <a:p>
              <a:pPr algn="ctr"/>
              <a:r>
                <a:rPr lang="zh-CN" altLang="en-US" sz="2135" b="1" dirty="0">
                  <a:solidFill>
                    <a:schemeClr val="tx1">
                      <a:lumMod val="75000"/>
                    </a:schemeClr>
                  </a:solidFill>
                  <a:cs typeface="+mn-ea"/>
                  <a:sym typeface="+mn-lt"/>
                </a:rPr>
                <a:t>服务商</a:t>
              </a:r>
              <a:endParaRPr lang="zh-CN" altLang="en-US" sz="2135" b="1" dirty="0">
                <a:solidFill>
                  <a:schemeClr val="tx1">
                    <a:lumMod val="75000"/>
                  </a:schemeClr>
                </a:solidFill>
                <a:cs typeface="+mn-ea"/>
                <a:sym typeface="+mn-lt"/>
              </a:endParaRPr>
            </a:p>
          </p:txBody>
        </p:sp>
        <p:sp>
          <p:nvSpPr>
            <p:cNvPr id="41" name="TextBox 24"/>
            <p:cNvSpPr txBox="1"/>
            <p:nvPr/>
          </p:nvSpPr>
          <p:spPr>
            <a:xfrm>
              <a:off x="634084" y="2864293"/>
              <a:ext cx="4393523" cy="1476573"/>
            </a:xfrm>
            <a:prstGeom prst="rect">
              <a:avLst/>
            </a:prstGeom>
          </p:spPr>
          <p:txBody>
            <a:bodyPr vert="horz" wrap="square" lIns="0" tIns="95988" rIns="0" bIns="0" anchor="t" anchorCtr="1">
              <a:normAutofit/>
            </a:bodyPr>
            <a:lstStyle/>
            <a:p>
              <a:pPr>
                <a:lnSpc>
                  <a:spcPct val="150000"/>
                </a:lnSpc>
              </a:pPr>
              <a:r>
                <a:rPr lang="zh-CN" altLang="en-US" sz="1400" dirty="0">
                  <a:solidFill>
                    <a:schemeClr val="tx1">
                      <a:lumMod val="75000"/>
                    </a:schemeClr>
                  </a:solidFill>
                  <a:cs typeface="+mn-ea"/>
                  <a:sym typeface="+mn-lt"/>
                </a:rPr>
                <a:t>可直观的了解服务商品的基本信息，例如服务商品名称、所在地区、联系电话、服务商简介等。也可通过服务商品名称关键字进行查询。</a:t>
              </a:r>
              <a:endParaRPr lang="en-US" altLang="zh-CN" sz="1400" dirty="0">
                <a:solidFill>
                  <a:schemeClr val="tx1">
                    <a:lumMod val="75000"/>
                  </a:schemeClr>
                </a:solidFill>
                <a:cs typeface="+mn-ea"/>
                <a:sym typeface="+mn-lt"/>
              </a:endParaRPr>
            </a:p>
          </p:txBody>
        </p:sp>
      </p:grpSp>
      <p:grpSp>
        <p:nvGrpSpPr>
          <p:cNvPr id="42" name="Group 25"/>
          <p:cNvGrpSpPr/>
          <p:nvPr/>
        </p:nvGrpSpPr>
        <p:grpSpPr>
          <a:xfrm>
            <a:off x="9242350" y="4343642"/>
            <a:ext cx="2345200" cy="2319020"/>
            <a:chOff x="9305653" y="3371572"/>
            <a:chExt cx="2345516" cy="2319332"/>
          </a:xfrm>
        </p:grpSpPr>
        <p:sp>
          <p:nvSpPr>
            <p:cNvPr id="43" name="TextBox 26"/>
            <p:cNvSpPr txBox="1"/>
            <p:nvPr/>
          </p:nvSpPr>
          <p:spPr>
            <a:xfrm>
              <a:off x="9388214" y="3371572"/>
              <a:ext cx="2262955" cy="291403"/>
            </a:xfrm>
            <a:prstGeom prst="rect">
              <a:avLst/>
            </a:prstGeom>
            <a:noFill/>
          </p:spPr>
          <p:txBody>
            <a:bodyPr wrap="none" lIns="383948" tIns="0" rIns="0" bIns="0" anchor="b" anchorCtr="0">
              <a:normAutofit fontScale="95000" lnSpcReduction="10000"/>
            </a:bodyPr>
            <a:lstStyle/>
            <a:p>
              <a:r>
                <a:rPr lang="zh-CN" altLang="en-US" sz="2135" b="1" dirty="0">
                  <a:solidFill>
                    <a:schemeClr val="tx1">
                      <a:lumMod val="75000"/>
                    </a:schemeClr>
                  </a:solidFill>
                  <a:cs typeface="+mn-ea"/>
                  <a:sym typeface="+mn-lt"/>
                </a:rPr>
                <a:t>费用中心</a:t>
              </a:r>
              <a:endParaRPr lang="zh-CN" altLang="en-US" sz="2135" b="1" dirty="0">
                <a:solidFill>
                  <a:schemeClr val="tx1">
                    <a:lumMod val="75000"/>
                  </a:schemeClr>
                </a:solidFill>
                <a:cs typeface="+mn-ea"/>
                <a:sym typeface="+mn-lt"/>
              </a:endParaRPr>
            </a:p>
          </p:txBody>
        </p:sp>
        <p:sp>
          <p:nvSpPr>
            <p:cNvPr id="44" name="TextBox 27"/>
            <p:cNvSpPr txBox="1"/>
            <p:nvPr/>
          </p:nvSpPr>
          <p:spPr>
            <a:xfrm>
              <a:off x="9305653" y="3594487"/>
              <a:ext cx="2262810" cy="2096417"/>
            </a:xfrm>
            <a:prstGeom prst="rect">
              <a:avLst/>
            </a:prstGeom>
          </p:spPr>
          <p:txBody>
            <a:bodyPr vert="horz" wrap="square" lIns="383948" tIns="95988" rIns="0" bIns="0" anchor="t" anchorCtr="0">
              <a:normAutofit/>
            </a:bodyPr>
            <a:lstStyle/>
            <a:p>
              <a:pPr>
                <a:lnSpc>
                  <a:spcPct val="150000"/>
                </a:lnSpc>
              </a:pPr>
              <a:r>
                <a:rPr lang="zh-CN" altLang="en-US" sz="1400" dirty="0">
                  <a:solidFill>
                    <a:schemeClr val="tx1">
                      <a:lumMod val="75000"/>
                    </a:schemeClr>
                  </a:solidFill>
                  <a:cs typeface="+mn-ea"/>
                  <a:sym typeface="+mn-lt"/>
                </a:rPr>
                <a:t>可展示购买用户、购买时间、订单、金额、支付方式等交易信息。方便运营商对产品销售情况的了解。</a:t>
              </a:r>
              <a:endParaRPr lang="zh-CN" altLang="en-US" sz="1400" dirty="0">
                <a:solidFill>
                  <a:schemeClr val="tx1">
                    <a:lumMod val="75000"/>
                  </a:schemeClr>
                </a:solidFill>
                <a:cs typeface="+mn-ea"/>
                <a:sym typeface="+mn-lt"/>
              </a:endParaRPr>
            </a:p>
          </p:txBody>
        </p:sp>
      </p:grpSp>
      <p:grpSp>
        <p:nvGrpSpPr>
          <p:cNvPr id="45" name="Group 28"/>
          <p:cNvGrpSpPr/>
          <p:nvPr/>
        </p:nvGrpSpPr>
        <p:grpSpPr>
          <a:xfrm>
            <a:off x="511731" y="4052177"/>
            <a:ext cx="2806701" cy="1400176"/>
            <a:chOff x="9305653" y="3577975"/>
            <a:chExt cx="2807079" cy="1400364"/>
          </a:xfrm>
        </p:grpSpPr>
        <p:sp>
          <p:nvSpPr>
            <p:cNvPr id="46" name="TextBox 29"/>
            <p:cNvSpPr txBox="1"/>
            <p:nvPr/>
          </p:nvSpPr>
          <p:spPr>
            <a:xfrm>
              <a:off x="9305653" y="3577975"/>
              <a:ext cx="2262955" cy="291403"/>
            </a:xfrm>
            <a:prstGeom prst="rect">
              <a:avLst/>
            </a:prstGeom>
            <a:noFill/>
          </p:spPr>
          <p:txBody>
            <a:bodyPr wrap="none" lIns="0" tIns="0" rIns="383948" bIns="0" anchor="ctr" anchorCtr="0">
              <a:normAutofit fontScale="92500" lnSpcReduction="10000"/>
            </a:bodyPr>
            <a:lstStyle/>
            <a:p>
              <a:pPr algn="r"/>
              <a:r>
                <a:rPr lang="zh-CN" altLang="en-US" sz="2135" b="1" dirty="0">
                  <a:solidFill>
                    <a:schemeClr val="tx1">
                      <a:lumMod val="75000"/>
                    </a:schemeClr>
                  </a:solidFill>
                  <a:cs typeface="+mn-ea"/>
                  <a:sym typeface="+mn-lt"/>
                </a:rPr>
                <a:t>用户</a:t>
              </a:r>
              <a:endParaRPr lang="zh-CN" altLang="en-US" sz="2135" b="1" dirty="0">
                <a:solidFill>
                  <a:schemeClr val="tx1">
                    <a:lumMod val="75000"/>
                  </a:schemeClr>
                </a:solidFill>
                <a:cs typeface="+mn-ea"/>
                <a:sym typeface="+mn-lt"/>
              </a:endParaRPr>
            </a:p>
          </p:txBody>
        </p:sp>
        <p:sp>
          <p:nvSpPr>
            <p:cNvPr id="47" name="TextBox 30"/>
            <p:cNvSpPr txBox="1"/>
            <p:nvPr/>
          </p:nvSpPr>
          <p:spPr>
            <a:xfrm>
              <a:off x="9656856" y="4028251"/>
              <a:ext cx="2455876" cy="950088"/>
            </a:xfrm>
            <a:prstGeom prst="rect">
              <a:avLst/>
            </a:prstGeom>
          </p:spPr>
          <p:txBody>
            <a:bodyPr vert="horz" wrap="square" lIns="0" tIns="0" rIns="383948" bIns="0" anchor="ctr" anchorCtr="0"/>
            <a:lstStyle/>
            <a:p>
              <a:pPr>
                <a:lnSpc>
                  <a:spcPct val="150000"/>
                </a:lnSpc>
              </a:pPr>
              <a:r>
                <a:rPr lang="zh-CN" altLang="en-US" sz="1400" dirty="0">
                  <a:solidFill>
                    <a:schemeClr val="tx1">
                      <a:lumMod val="75000"/>
                    </a:schemeClr>
                  </a:solidFill>
                  <a:cs typeface="+mn-ea"/>
                  <a:sym typeface="+mn-lt"/>
                </a:rPr>
                <a:t>可查看购买用户的一些基本信息，可通过用户</a:t>
              </a:r>
              <a:r>
                <a:rPr lang="en-US" altLang="zh-CN" sz="1400" dirty="0">
                  <a:solidFill>
                    <a:schemeClr val="tx1">
                      <a:lumMod val="75000"/>
                    </a:schemeClr>
                  </a:solidFill>
                  <a:cs typeface="+mn-ea"/>
                  <a:sym typeface="+mn-lt"/>
                </a:rPr>
                <a:t>id</a:t>
              </a:r>
              <a:r>
                <a:rPr lang="zh-CN" altLang="en-US" sz="1400" dirty="0">
                  <a:solidFill>
                    <a:schemeClr val="tx1">
                      <a:lumMod val="75000"/>
                    </a:schemeClr>
                  </a:solidFill>
                  <a:ea typeface="宋体" panose="02010600030101010101" pitchFamily="2" charset="-122"/>
                  <a:cs typeface="+mn-ea"/>
                  <a:sym typeface="+mn-lt"/>
                </a:rPr>
                <a:t>进行查询</a:t>
              </a:r>
              <a:endParaRPr lang="zh-CN" altLang="en-US" sz="1400" dirty="0">
                <a:solidFill>
                  <a:schemeClr val="tx1">
                    <a:lumMod val="75000"/>
                  </a:schemeClr>
                </a:solidFill>
                <a:ea typeface="宋体" panose="02010600030101010101" pitchFamily="2" charset="-122"/>
                <a:cs typeface="+mn-ea"/>
                <a:sym typeface="+mn-lt"/>
              </a:endParaRPr>
            </a:p>
          </p:txBody>
        </p:sp>
      </p:grpSp>
      <p:grpSp>
        <p:nvGrpSpPr>
          <p:cNvPr id="48" name="Group 35"/>
          <p:cNvGrpSpPr/>
          <p:nvPr/>
        </p:nvGrpSpPr>
        <p:grpSpPr>
          <a:xfrm>
            <a:off x="2542597" y="1485107"/>
            <a:ext cx="2549034" cy="1994535"/>
            <a:chOff x="9305653" y="3328387"/>
            <a:chExt cx="2549378" cy="1994803"/>
          </a:xfrm>
        </p:grpSpPr>
        <p:sp>
          <p:nvSpPr>
            <p:cNvPr id="49" name="TextBox 36"/>
            <p:cNvSpPr txBox="1"/>
            <p:nvPr/>
          </p:nvSpPr>
          <p:spPr>
            <a:xfrm>
              <a:off x="9592076" y="3328387"/>
              <a:ext cx="2262955" cy="291403"/>
            </a:xfrm>
            <a:prstGeom prst="rect">
              <a:avLst/>
            </a:prstGeom>
            <a:noFill/>
          </p:spPr>
          <p:txBody>
            <a:bodyPr wrap="none" lIns="383948" tIns="0" rIns="0" bIns="0" anchor="b" anchorCtr="0">
              <a:normAutofit fontScale="97500" lnSpcReduction="10000"/>
            </a:bodyPr>
            <a:lstStyle/>
            <a:p>
              <a:r>
                <a:rPr lang="zh-CN" altLang="en-US" sz="2135" b="1" dirty="0">
                  <a:solidFill>
                    <a:schemeClr val="tx1">
                      <a:lumMod val="75000"/>
                    </a:schemeClr>
                  </a:solidFill>
                  <a:cs typeface="+mn-ea"/>
                  <a:sym typeface="+mn-lt"/>
                </a:rPr>
                <a:t>订单</a:t>
              </a:r>
              <a:endParaRPr lang="zh-CN" altLang="en-US" sz="2135" b="1" dirty="0">
                <a:solidFill>
                  <a:schemeClr val="tx1">
                    <a:lumMod val="75000"/>
                  </a:schemeClr>
                </a:solidFill>
                <a:cs typeface="+mn-ea"/>
                <a:sym typeface="+mn-lt"/>
              </a:endParaRPr>
            </a:p>
          </p:txBody>
        </p:sp>
        <p:sp>
          <p:nvSpPr>
            <p:cNvPr id="50" name="TextBox 37"/>
            <p:cNvSpPr txBox="1"/>
            <p:nvPr/>
          </p:nvSpPr>
          <p:spPr>
            <a:xfrm>
              <a:off x="9305653" y="3583691"/>
              <a:ext cx="2549234" cy="1739499"/>
            </a:xfrm>
            <a:prstGeom prst="rect">
              <a:avLst/>
            </a:prstGeom>
          </p:spPr>
          <p:txBody>
            <a:bodyPr vert="horz" wrap="square" lIns="383948" tIns="95988" rIns="0" bIns="0" anchor="t" anchorCtr="0">
              <a:noAutofit/>
            </a:bodyPr>
            <a:lstStyle/>
            <a:p>
              <a:pPr>
                <a:lnSpc>
                  <a:spcPct val="150000"/>
                </a:lnSpc>
              </a:pPr>
              <a:r>
                <a:rPr lang="zh-CN" altLang="en-US" sz="1400" dirty="0">
                  <a:solidFill>
                    <a:schemeClr val="tx1">
                      <a:lumMod val="75000"/>
                    </a:schemeClr>
                  </a:solidFill>
                  <a:cs typeface="+mn-ea"/>
                  <a:sym typeface="+mn-lt"/>
                </a:rPr>
                <a:t>主要展示服务订单的基本信息，订单详细内容、价钱等都非常直观的展现出来。并且可以通过业务订单号的关键字进行查询</a:t>
              </a:r>
              <a:endParaRPr lang="zh-CN" altLang="en-US" sz="1400" dirty="0">
                <a:solidFill>
                  <a:schemeClr val="tx1">
                    <a:lumMod val="75000"/>
                  </a:schemeClr>
                </a:solidFill>
                <a:cs typeface="+mn-ea"/>
                <a:sym typeface="+mn-lt"/>
              </a:endParaRPr>
            </a:p>
          </p:txBody>
        </p:sp>
      </p:grpSp>
      <p:grpSp>
        <p:nvGrpSpPr>
          <p:cNvPr id="51" name="Group 38"/>
          <p:cNvGrpSpPr/>
          <p:nvPr/>
        </p:nvGrpSpPr>
        <p:grpSpPr>
          <a:xfrm>
            <a:off x="7499418" y="1485106"/>
            <a:ext cx="2262650" cy="2239645"/>
            <a:chOff x="9305653" y="3302983"/>
            <a:chExt cx="2262955" cy="2239946"/>
          </a:xfrm>
        </p:grpSpPr>
        <p:sp>
          <p:nvSpPr>
            <p:cNvPr id="52" name="TextBox 39"/>
            <p:cNvSpPr txBox="1"/>
            <p:nvPr/>
          </p:nvSpPr>
          <p:spPr>
            <a:xfrm>
              <a:off x="9305653" y="3302983"/>
              <a:ext cx="2262955" cy="291403"/>
            </a:xfrm>
            <a:prstGeom prst="rect">
              <a:avLst/>
            </a:prstGeom>
            <a:noFill/>
          </p:spPr>
          <p:txBody>
            <a:bodyPr wrap="none" lIns="0" tIns="0" rIns="383948" bIns="0" anchor="ctr" anchorCtr="0">
              <a:normAutofit fontScale="92500" lnSpcReduction="10000"/>
            </a:bodyPr>
            <a:lstStyle/>
            <a:p>
              <a:pPr algn="r"/>
              <a:r>
                <a:rPr lang="zh-CN" altLang="en-US" sz="2135" b="1" dirty="0">
                  <a:solidFill>
                    <a:schemeClr val="tx1">
                      <a:lumMod val="75000"/>
                    </a:schemeClr>
                  </a:solidFill>
                  <a:cs typeface="+mn-ea"/>
                  <a:sym typeface="+mn-lt"/>
                </a:rPr>
                <a:t>服务管理</a:t>
              </a:r>
              <a:endParaRPr lang="zh-CN" altLang="en-US" sz="2135" b="1" dirty="0">
                <a:solidFill>
                  <a:schemeClr val="tx1">
                    <a:lumMod val="75000"/>
                  </a:schemeClr>
                </a:solidFill>
                <a:cs typeface="+mn-ea"/>
                <a:sym typeface="+mn-lt"/>
              </a:endParaRPr>
            </a:p>
          </p:txBody>
        </p:sp>
        <p:sp>
          <p:nvSpPr>
            <p:cNvPr id="53" name="TextBox 40"/>
            <p:cNvSpPr txBox="1"/>
            <p:nvPr/>
          </p:nvSpPr>
          <p:spPr>
            <a:xfrm>
              <a:off x="9305653" y="3594487"/>
              <a:ext cx="2262810" cy="1948442"/>
            </a:xfrm>
            <a:prstGeom prst="rect">
              <a:avLst/>
            </a:prstGeom>
          </p:spPr>
          <p:txBody>
            <a:bodyPr vert="horz" wrap="square" lIns="0" tIns="0" rIns="383948" bIns="0" anchor="ctr" anchorCtr="0">
              <a:normAutofit/>
            </a:bodyPr>
            <a:lstStyle/>
            <a:p>
              <a:pPr>
                <a:lnSpc>
                  <a:spcPct val="150000"/>
                </a:lnSpc>
              </a:pPr>
              <a:r>
                <a:rPr lang="zh-CN" altLang="en-US" sz="1400" dirty="0">
                  <a:solidFill>
                    <a:schemeClr val="tx1">
                      <a:lumMod val="75000"/>
                    </a:schemeClr>
                  </a:solidFill>
                  <a:cs typeface="+mn-ea"/>
                  <a:sym typeface="+mn-lt"/>
                </a:rPr>
                <a:t>可直观的了解产品名称、产品说明等信息。也可通过产品名称进行查询。同时也可对服务产品进行编辑、删除等操作。</a:t>
              </a:r>
              <a:endParaRPr lang="zh-CN" altLang="en-US" sz="1400" dirty="0">
                <a:solidFill>
                  <a:schemeClr val="tx1">
                    <a:lumMod val="75000"/>
                  </a:schemeClr>
                </a:solidFill>
                <a:cs typeface="+mn-ea"/>
                <a:sym typeface="+mn-lt"/>
              </a:endParaRPr>
            </a:p>
          </p:txBody>
        </p:sp>
      </p:grpSp>
      <p:sp>
        <p:nvSpPr>
          <p:cNvPr id="59" name="TextBox 8"/>
          <p:cNvSpPr txBox="1"/>
          <p:nvPr/>
        </p:nvSpPr>
        <p:spPr>
          <a:xfrm>
            <a:off x="4080395" y="277553"/>
            <a:ext cx="3743030" cy="492125"/>
          </a:xfrm>
          <a:prstGeom prst="rect">
            <a:avLst/>
          </a:prstGeom>
          <a:noFill/>
        </p:spPr>
        <p:txBody>
          <a:bodyPr wrap="square" lIns="0" tIns="0" rIns="0" bIns="0" rtlCol="0" anchor="ctr">
            <a:spAutoFit/>
          </a:bodyPr>
          <a:lstStyle/>
          <a:p>
            <a:pPr algn="ctr"/>
            <a:r>
              <a:rPr lang="zh-CN" altLang="en-US" sz="3200" dirty="0">
                <a:solidFill>
                  <a:schemeClr val="tx1">
                    <a:lumMod val="75000"/>
                    <a:lumOff val="25000"/>
                  </a:schemeClr>
                </a:solidFill>
                <a:cs typeface="+mn-ea"/>
                <a:sym typeface="+mn-lt"/>
              </a:rPr>
              <a:t>运营商服务系统模块</a:t>
            </a:r>
            <a:endParaRPr lang="zh-CN" altLang="en-US" sz="3200" dirty="0">
              <a:solidFill>
                <a:schemeClr val="tx1">
                  <a:lumMod val="75000"/>
                  <a:lumOff val="25000"/>
                </a:schemeClr>
              </a:solidFill>
              <a:cs typeface="+mn-ea"/>
              <a:sym typeface="+mn-lt"/>
            </a:endParaRPr>
          </a:p>
        </p:txBody>
      </p:sp>
      <p:grpSp>
        <p:nvGrpSpPr>
          <p:cNvPr id="60" name="组合 59"/>
          <p:cNvGrpSpPr/>
          <p:nvPr/>
        </p:nvGrpSpPr>
        <p:grpSpPr>
          <a:xfrm>
            <a:off x="842270" y="562518"/>
            <a:ext cx="10507461" cy="0"/>
            <a:chOff x="1028775" y="591989"/>
            <a:chExt cx="11086097" cy="0"/>
          </a:xfrm>
        </p:grpSpPr>
        <p:cxnSp>
          <p:nvCxnSpPr>
            <p:cNvPr id="61" name="直接连接符 60"/>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par>
                                <p:cTn id="11" presetID="3" presetClass="entr" presetSubtype="1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blinds(horizontal)">
                                      <p:cBhvr>
                                        <p:cTn id="13" dur="500"/>
                                        <p:tgtEl>
                                          <p:spTgt spid="45"/>
                                        </p:tgtEl>
                                      </p:cBhvr>
                                    </p:animEffect>
                                  </p:childTnLst>
                                </p:cTn>
                              </p:par>
                              <p:par>
                                <p:cTn id="14" presetID="3" presetClass="entr" presetSubtype="1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linds(horizontal)">
                                      <p:cBhvr>
                                        <p:cTn id="16" dur="500"/>
                                        <p:tgtEl>
                                          <p:spTgt spid="39"/>
                                        </p:tgtEl>
                                      </p:cBhvr>
                                    </p:animEffect>
                                  </p:childTnLst>
                                </p:cTn>
                              </p:par>
                              <p:par>
                                <p:cTn id="17" presetID="3" presetClass="entr" presetSubtype="1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blinds(horizontal)">
                                      <p:cBhvr>
                                        <p:cTn id="19" dur="500"/>
                                        <p:tgtEl>
                                          <p:spTgt spid="42"/>
                                        </p:tgtEl>
                                      </p:cBhvr>
                                    </p:animEffect>
                                  </p:childTnLst>
                                </p:cTn>
                              </p:par>
                              <p:par>
                                <p:cTn id="20" presetID="3" presetClass="entr" presetSubtype="1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blinds(horizontal)">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8"/>
          <p:cNvSpPr txBox="1"/>
          <p:nvPr/>
        </p:nvSpPr>
        <p:spPr>
          <a:xfrm>
            <a:off x="3956685" y="277495"/>
            <a:ext cx="4427855" cy="492125"/>
          </a:xfrm>
          <a:prstGeom prst="rect">
            <a:avLst/>
          </a:prstGeom>
          <a:noFill/>
        </p:spPr>
        <p:txBody>
          <a:bodyPr wrap="square" lIns="0" tIns="0" rIns="0" bIns="0" rtlCol="0" anchor="ctr">
            <a:spAutoFit/>
          </a:bodyPr>
          <a:lstStyle/>
          <a:p>
            <a:pPr algn="ctr"/>
            <a:r>
              <a:rPr lang="zh-CN" altLang="en-US" sz="3200" dirty="0">
                <a:solidFill>
                  <a:schemeClr val="tx1">
                    <a:lumMod val="75000"/>
                    <a:lumOff val="25000"/>
                  </a:schemeClr>
                </a:solidFill>
                <a:ea typeface="宋体" panose="02010600030101010101" pitchFamily="2" charset="-122"/>
                <a:cs typeface="+mn-ea"/>
                <a:sym typeface="+mn-lt"/>
              </a:rPr>
              <a:t>运营商服务系统功能图</a:t>
            </a:r>
            <a:endParaRPr lang="zh-CN" altLang="en-US" sz="3200" dirty="0">
              <a:solidFill>
                <a:schemeClr val="tx1">
                  <a:lumMod val="75000"/>
                  <a:lumOff val="25000"/>
                </a:schemeClr>
              </a:solidFill>
              <a:ea typeface="宋体" panose="02010600030101010101" pitchFamily="2" charset="-122"/>
              <a:cs typeface="+mn-ea"/>
              <a:sym typeface="+mn-lt"/>
            </a:endParaRPr>
          </a:p>
        </p:txBody>
      </p:sp>
      <p:grpSp>
        <p:nvGrpSpPr>
          <p:cNvPr id="32" name="组合 31"/>
          <p:cNvGrpSpPr/>
          <p:nvPr/>
        </p:nvGrpSpPr>
        <p:grpSpPr>
          <a:xfrm>
            <a:off x="917202" y="523783"/>
            <a:ext cx="10507462" cy="0"/>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descr="360截图16331128706251"/>
          <p:cNvPicPr>
            <a:picLocks noChangeAspect="1"/>
          </p:cNvPicPr>
          <p:nvPr/>
        </p:nvPicPr>
        <p:blipFill>
          <a:blip r:embed="rId1"/>
          <a:stretch>
            <a:fillRect/>
          </a:stretch>
        </p:blipFill>
        <p:spPr>
          <a:xfrm>
            <a:off x="347980" y="768985"/>
            <a:ext cx="11509375" cy="5936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2" name="图片 1" descr="服务管理"/>
          <p:cNvPicPr>
            <a:picLocks noChangeAspect="1"/>
          </p:cNvPicPr>
          <p:nvPr/>
        </p:nvPicPr>
        <p:blipFill>
          <a:blip r:embed="rId2"/>
          <a:stretch>
            <a:fillRect/>
          </a:stretch>
        </p:blipFill>
        <p:spPr>
          <a:xfrm>
            <a:off x="1066800" y="731520"/>
            <a:ext cx="10058400" cy="5395595"/>
          </a:xfrm>
          <a:prstGeom prst="rect">
            <a:avLst/>
          </a:prstGeom>
        </p:spPr>
      </p:pic>
      <p:sp>
        <p:nvSpPr>
          <p:cNvPr id="3" name="文本框 2"/>
          <p:cNvSpPr txBox="1"/>
          <p:nvPr/>
        </p:nvSpPr>
        <p:spPr>
          <a:xfrm>
            <a:off x="1754505" y="4724400"/>
            <a:ext cx="9586595" cy="922020"/>
          </a:xfrm>
          <a:prstGeom prst="rect">
            <a:avLst/>
          </a:prstGeom>
          <a:noFill/>
        </p:spPr>
        <p:txBody>
          <a:bodyPr wrap="square" rtlCol="0">
            <a:spAutoFit/>
          </a:bodyPr>
          <a:p>
            <a:r>
              <a:rPr lang="zh-CN" altLang="en-US">
                <a:latin typeface="华文楷体" panose="02010600040101010101" charset="-122"/>
                <a:ea typeface="华文楷体" panose="02010600040101010101" charset="-122"/>
              </a:rPr>
              <a:t>&lt;input type="hidden" th:value="${count}" id="count" /&gt;</a:t>
            </a:r>
            <a:endParaRPr lang="zh-CN" altLang="en-US">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&lt;input type="hidden" th:value="${pageSize}" id="pageSize" /&gt;</a:t>
            </a:r>
            <a:endParaRPr lang="zh-CN" altLang="en-US">
              <a:latin typeface="华文楷体" panose="02010600040101010101" charset="-122"/>
              <a:ea typeface="华文楷体" panose="02010600040101010101" charset="-122"/>
            </a:endParaRPr>
          </a:p>
          <a:p>
            <a:r>
              <a:rPr lang="zh-CN" altLang="en-US">
                <a:latin typeface="华文楷体" panose="02010600040101010101" charset="-122"/>
                <a:ea typeface="华文楷体" panose="02010600040101010101" charset="-122"/>
              </a:rPr>
              <a:t>	&lt;input type="hidden" th:value="${pageStart}" id="pageStart" /&gt;</a:t>
            </a:r>
            <a:endParaRPr lang="zh-CN" altLang="en-US">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千图PPT彼岸天：ID 8661124库_矩形 7"/>
          <p:cNvSpPr/>
          <p:nvPr>
            <p:custDataLst>
              <p:tags r:id="rId1"/>
            </p:custDataLst>
          </p:nvPr>
        </p:nvSpPr>
        <p:spPr>
          <a:xfrm>
            <a:off x="4356736" y="6039609"/>
            <a:ext cx="3478510" cy="194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9" name="组合 38"/>
          <p:cNvGrpSpPr/>
          <p:nvPr/>
        </p:nvGrpSpPr>
        <p:grpSpPr>
          <a:xfrm>
            <a:off x="842272" y="562518"/>
            <a:ext cx="10507462" cy="0"/>
            <a:chOff x="1028775" y="591989"/>
            <a:chExt cx="11086097" cy="0"/>
          </a:xfrm>
        </p:grpSpPr>
        <p:cxnSp>
          <p:nvCxnSpPr>
            <p:cNvPr id="40" name="直接连接符 39"/>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393565" y="240030"/>
            <a:ext cx="3634740" cy="645160"/>
          </a:xfrm>
          <a:prstGeom prst="rect">
            <a:avLst/>
          </a:prstGeom>
          <a:noFill/>
        </p:spPr>
        <p:txBody>
          <a:bodyPr wrap="square" rtlCol="0">
            <a:spAutoFit/>
          </a:bodyPr>
          <a:lstStyle/>
          <a:p>
            <a:pPr algn="ctr"/>
            <a:r>
              <a:rPr lang="zh-CN" altLang="en-US" sz="3600" b="1"/>
              <a:t>不足</a:t>
            </a:r>
            <a:endParaRPr lang="zh-CN" altLang="en-US" sz="3600" b="1"/>
          </a:p>
        </p:txBody>
      </p:sp>
      <p:sp>
        <p:nvSpPr>
          <p:cNvPr id="4" name="剪去对角的矩形 3"/>
          <p:cNvSpPr/>
          <p:nvPr/>
        </p:nvSpPr>
        <p:spPr>
          <a:xfrm>
            <a:off x="842010" y="885190"/>
            <a:ext cx="10648315" cy="1502410"/>
          </a:xfrm>
          <a:prstGeom prst="snip2DiagRect">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400" b="1">
                <a:solidFill>
                  <a:schemeClr val="bg1"/>
                </a:solidFill>
              </a:rPr>
              <a:t>1.</a:t>
            </a:r>
            <a:r>
              <a:rPr lang="zh-CN" altLang="en-US" sz="2400" b="1">
                <a:solidFill>
                  <a:schemeClr val="bg1"/>
                </a:solidFill>
              </a:rPr>
              <a:t>因为之前学的知识不扎实，导致前期跟不上，自己慢慢地就失去了兴趣，</a:t>
            </a:r>
            <a:endParaRPr lang="zh-CN" altLang="en-US" sz="2400" b="1">
              <a:solidFill>
                <a:schemeClr val="bg1"/>
              </a:solidFill>
            </a:endParaRPr>
          </a:p>
          <a:p>
            <a:pPr algn="l"/>
            <a:r>
              <a:rPr lang="zh-CN" altLang="en-US" sz="2400" b="1">
                <a:solidFill>
                  <a:schemeClr val="bg1"/>
                </a:solidFill>
              </a:rPr>
              <a:t>  后来在老师、同学的帮助下，渐渐地感兴趣起来，但是还是感觉起点低，</a:t>
            </a:r>
            <a:endParaRPr lang="zh-CN" altLang="en-US" sz="2400" b="1">
              <a:solidFill>
                <a:schemeClr val="bg1"/>
              </a:solidFill>
            </a:endParaRPr>
          </a:p>
          <a:p>
            <a:pPr algn="l"/>
            <a:r>
              <a:rPr lang="zh-CN" altLang="en-US" sz="2400" b="1">
                <a:solidFill>
                  <a:schemeClr val="bg1"/>
                </a:solidFill>
              </a:rPr>
              <a:t>  不过我会努力加倍学习的。</a:t>
            </a:r>
            <a:endParaRPr lang="zh-CN" altLang="en-US" sz="2400" b="1">
              <a:solidFill>
                <a:schemeClr val="bg1"/>
              </a:solidFill>
            </a:endParaRPr>
          </a:p>
        </p:txBody>
      </p:sp>
      <p:sp>
        <p:nvSpPr>
          <p:cNvPr id="6" name="剪去对角的矩形 5"/>
          <p:cNvSpPr/>
          <p:nvPr/>
        </p:nvSpPr>
        <p:spPr>
          <a:xfrm>
            <a:off x="840105" y="4716780"/>
            <a:ext cx="10650220" cy="1674495"/>
          </a:xfrm>
          <a:prstGeom prst="snip2DiagRect">
            <a:avLst/>
          </a:prstGeom>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400" b="1"/>
              <a:t>3.</a:t>
            </a:r>
            <a:r>
              <a:rPr lang="zh-CN" altLang="en-US" sz="2400" b="1">
                <a:ea typeface="宋体" panose="02010600030101010101" pitchFamily="2" charset="-122"/>
              </a:rPr>
              <a:t>其他模块的开发、数据库的建表 我还没有参与，我会在完善运营商系统模块后，向同学学习其他模块的知识，充实自己。</a:t>
            </a:r>
            <a:endParaRPr lang="zh-CN" altLang="en-US" sz="2400" b="1">
              <a:ea typeface="宋体" panose="02010600030101010101" pitchFamily="2" charset="-122"/>
            </a:endParaRPr>
          </a:p>
        </p:txBody>
      </p:sp>
      <p:sp>
        <p:nvSpPr>
          <p:cNvPr id="5" name="剪去对角的矩形 4"/>
          <p:cNvSpPr/>
          <p:nvPr/>
        </p:nvSpPr>
        <p:spPr>
          <a:xfrm>
            <a:off x="842010" y="2622550"/>
            <a:ext cx="10648950" cy="1858645"/>
          </a:xfrm>
          <a:prstGeom prst="snip2DiagRect">
            <a:avLst/>
          </a:prstGeom>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l"/>
            <a:r>
              <a:rPr lang="en-US" altLang="zh-CN" sz="2400" b="1">
                <a:solidFill>
                  <a:schemeClr val="accent1"/>
                </a:solidFill>
              </a:rPr>
              <a:t>2.</a:t>
            </a:r>
            <a:r>
              <a:rPr lang="zh-CN" altLang="en-US" sz="2400" b="1">
                <a:solidFill>
                  <a:schemeClr val="accent1"/>
                </a:solidFill>
                <a:ea typeface="宋体" panose="02010600030101010101" pitchFamily="2" charset="-122"/>
              </a:rPr>
              <a:t>服务管理的更新、清理信息</a:t>
            </a:r>
            <a:r>
              <a:rPr lang="zh-CN" altLang="en-US" sz="2400" b="1">
                <a:solidFill>
                  <a:schemeClr val="accent1"/>
                </a:solidFill>
                <a:ea typeface="宋体" panose="02010600030101010101" pitchFamily="2" charset="-122"/>
              </a:rPr>
              <a:t>已经可以实现了，上 下线功能因为时间的原因还</a:t>
            </a:r>
            <a:endParaRPr lang="zh-CN" altLang="en-US" sz="2400" b="1">
              <a:solidFill>
                <a:schemeClr val="accent1"/>
              </a:solidFill>
              <a:ea typeface="宋体" panose="02010600030101010101" pitchFamily="2" charset="-122"/>
            </a:endParaRPr>
          </a:p>
          <a:p>
            <a:pPr algn="l"/>
            <a:r>
              <a:rPr lang="zh-CN" altLang="en-US" sz="2400" b="1">
                <a:solidFill>
                  <a:schemeClr val="accent1"/>
                </a:solidFill>
                <a:ea typeface="宋体" panose="02010600030101010101" pitchFamily="2" charset="-122"/>
              </a:rPr>
              <a:t>  没有实现，而且应该再增添添加功能，这样更加方便；除此之外，因为追</a:t>
            </a:r>
            <a:endParaRPr lang="zh-CN" altLang="en-US" sz="2400" b="1">
              <a:solidFill>
                <a:schemeClr val="accent1"/>
              </a:solidFill>
              <a:ea typeface="宋体" panose="02010600030101010101" pitchFamily="2" charset="-122"/>
            </a:endParaRPr>
          </a:p>
          <a:p>
            <a:pPr algn="l"/>
            <a:r>
              <a:rPr lang="zh-CN" altLang="en-US" sz="2400" b="1">
                <a:solidFill>
                  <a:schemeClr val="accent1"/>
                </a:solidFill>
                <a:ea typeface="宋体" panose="02010600030101010101" pitchFamily="2" charset="-122"/>
              </a:rPr>
              <a:t>  求简洁便利，其他功能页面只有分页、查询之外，这样确实直观方便，但</a:t>
            </a:r>
            <a:endParaRPr lang="zh-CN" altLang="en-US" sz="2400" b="1">
              <a:solidFill>
                <a:schemeClr val="accent1"/>
              </a:solidFill>
              <a:ea typeface="宋体" panose="02010600030101010101" pitchFamily="2" charset="-122"/>
            </a:endParaRPr>
          </a:p>
          <a:p>
            <a:pPr algn="l"/>
            <a:r>
              <a:rPr lang="zh-CN" altLang="en-US" sz="2400" b="1">
                <a:solidFill>
                  <a:schemeClr val="accent1"/>
                </a:solidFill>
                <a:ea typeface="宋体" panose="02010600030101010101" pitchFamily="2" charset="-122"/>
              </a:rPr>
              <a:t>  是对于工程来说还是不够，应该再增添  增、添、删、改等。</a:t>
            </a:r>
            <a:endParaRPr lang="zh-CN" altLang="en-US" sz="2400" b="1">
              <a:solidFill>
                <a:schemeClr val="accent1"/>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千图PPT彼岸天：ID 8661124库_矩形 7"/>
          <p:cNvSpPr/>
          <p:nvPr>
            <p:custDataLst>
              <p:tags r:id="rId1"/>
            </p:custDataLst>
          </p:nvPr>
        </p:nvSpPr>
        <p:spPr>
          <a:xfrm>
            <a:off x="4356736" y="6039609"/>
            <a:ext cx="3478510" cy="194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9" name="组合 38"/>
          <p:cNvGrpSpPr/>
          <p:nvPr/>
        </p:nvGrpSpPr>
        <p:grpSpPr>
          <a:xfrm>
            <a:off x="842272" y="562518"/>
            <a:ext cx="10507462" cy="0"/>
            <a:chOff x="1028775" y="591989"/>
            <a:chExt cx="11086097" cy="0"/>
          </a:xfrm>
        </p:grpSpPr>
        <p:cxnSp>
          <p:nvCxnSpPr>
            <p:cNvPr id="40" name="直接连接符 39"/>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a:off x="4354195" y="240030"/>
            <a:ext cx="3674110" cy="922020"/>
          </a:xfrm>
          <a:prstGeom prst="rect">
            <a:avLst/>
          </a:prstGeom>
          <a:noFill/>
        </p:spPr>
        <p:txBody>
          <a:bodyPr wrap="square" rtlCol="0">
            <a:spAutoFit/>
          </a:bodyPr>
          <a:lstStyle/>
          <a:p>
            <a:pPr algn="ctr"/>
            <a:r>
              <a:rPr lang="zh-CN" altLang="en-US" sz="3600"/>
              <a:t>收获</a:t>
            </a:r>
            <a:endParaRPr lang="zh-CN" altLang="en-US"/>
          </a:p>
          <a:p>
            <a:endParaRPr lang="zh-CN" altLang="en-US"/>
          </a:p>
        </p:txBody>
      </p:sp>
      <p:pic>
        <p:nvPicPr>
          <p:cNvPr id="35" name="图片 34" descr="笔记"/>
          <p:cNvPicPr>
            <a:picLocks noChangeAspect="1"/>
          </p:cNvPicPr>
          <p:nvPr/>
        </p:nvPicPr>
        <p:blipFill>
          <a:blip r:embed="rId2"/>
          <a:stretch>
            <a:fillRect/>
          </a:stretch>
        </p:blipFill>
        <p:spPr>
          <a:xfrm>
            <a:off x="4697730" y="2491740"/>
            <a:ext cx="3291840" cy="1997075"/>
          </a:xfrm>
          <a:prstGeom prst="rect">
            <a:avLst/>
          </a:prstGeom>
        </p:spPr>
      </p:pic>
      <p:pic>
        <p:nvPicPr>
          <p:cNvPr id="36" name="图片 35" descr="讲课"/>
          <p:cNvPicPr>
            <a:picLocks noChangeAspect="1"/>
          </p:cNvPicPr>
          <p:nvPr/>
        </p:nvPicPr>
        <p:blipFill>
          <a:blip r:embed="rId3"/>
          <a:stretch>
            <a:fillRect/>
          </a:stretch>
        </p:blipFill>
        <p:spPr>
          <a:xfrm>
            <a:off x="549275" y="562610"/>
            <a:ext cx="4148455" cy="3328035"/>
          </a:xfrm>
          <a:prstGeom prst="rect">
            <a:avLst/>
          </a:prstGeom>
        </p:spPr>
      </p:pic>
      <p:pic>
        <p:nvPicPr>
          <p:cNvPr id="37" name="图片 36" descr="网"/>
          <p:cNvPicPr>
            <a:picLocks noChangeAspect="1"/>
          </p:cNvPicPr>
          <p:nvPr/>
        </p:nvPicPr>
        <p:blipFill>
          <a:blip r:embed="rId4"/>
          <a:stretch>
            <a:fillRect/>
          </a:stretch>
        </p:blipFill>
        <p:spPr>
          <a:xfrm>
            <a:off x="7989570" y="3750945"/>
            <a:ext cx="3967480" cy="2288540"/>
          </a:xfrm>
          <a:prstGeom prst="rect">
            <a:avLst/>
          </a:prstGeom>
        </p:spPr>
      </p:pic>
      <p:pic>
        <p:nvPicPr>
          <p:cNvPr id="43" name="图片 42" descr="200811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420" y="105410"/>
            <a:ext cx="914400" cy="914400"/>
          </a:xfrm>
          <a:prstGeom prst="rect">
            <a:avLst/>
          </a:prstGeom>
        </p:spPr>
      </p:pic>
      <p:pic>
        <p:nvPicPr>
          <p:cNvPr id="44" name="图片 43" descr="200811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0625" y="3750945"/>
            <a:ext cx="914400" cy="914400"/>
          </a:xfrm>
          <a:prstGeom prst="rect">
            <a:avLst/>
          </a:prstGeom>
        </p:spPr>
      </p:pic>
      <p:pic>
        <p:nvPicPr>
          <p:cNvPr id="45" name="图片 44" descr="200811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6735" y="2061845"/>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43" name="矩形 42"/>
          <p:cNvSpPr/>
          <p:nvPr/>
        </p:nvSpPr>
        <p:spPr>
          <a:xfrm>
            <a:off x="4607639" y="2778339"/>
            <a:ext cx="3364038" cy="430530"/>
          </a:xfrm>
          <a:prstGeom prst="rect">
            <a:avLst/>
          </a:prstGeom>
        </p:spPr>
        <p:txBody>
          <a:bodyPr wrap="square" lIns="0" tIns="0" rIns="0" bIns="0">
            <a:spAutoFit/>
          </a:bodyPr>
          <a:lstStyle/>
          <a:p>
            <a:pPr algn="dist"/>
            <a:endParaRPr lang="zh-CN" altLang="en-US" sz="2800" b="1" dirty="0">
              <a:solidFill>
                <a:schemeClr val="accent1">
                  <a:lumMod val="100000"/>
                </a:schemeClr>
              </a:solidFill>
              <a:cs typeface="+mn-ea"/>
              <a:sym typeface="+mn-lt"/>
            </a:endParaRPr>
          </a:p>
        </p:txBody>
      </p:sp>
      <p:sp>
        <p:nvSpPr>
          <p:cNvPr id="44" name="文本框 43"/>
          <p:cNvSpPr txBox="1"/>
          <p:nvPr/>
        </p:nvSpPr>
        <p:spPr>
          <a:xfrm>
            <a:off x="4175125" y="2778125"/>
            <a:ext cx="6048375" cy="3923665"/>
          </a:xfrm>
          <a:prstGeom prst="rect">
            <a:avLst/>
          </a:prstGeom>
          <a:noFill/>
        </p:spPr>
        <p:txBody>
          <a:bodyPr wrap="square" lIns="0" tIns="0" rIns="0" bIns="0" rtlCol="0">
            <a:spAutoFit/>
          </a:bodyPr>
          <a:lstStyle/>
          <a:p>
            <a:pPr>
              <a:lnSpc>
                <a:spcPct val="150000"/>
              </a:lnSpc>
            </a:pPr>
            <a:r>
              <a:rPr lang="zh-CN" altLang="en-US" sz="4800" dirty="0">
                <a:solidFill>
                  <a:schemeClr val="tx1">
                    <a:lumMod val="95000"/>
                    <a:lumOff val="5000"/>
                  </a:schemeClr>
                </a:solidFill>
                <a:latin typeface="华文楷体" panose="02010600040101010101" charset="-122"/>
                <a:ea typeface="华文楷体" panose="02010600040101010101" charset="-122"/>
                <a:cs typeface="+mn-ea"/>
                <a:sym typeface="+mn-lt"/>
              </a:rPr>
              <a:t>服务商管理系统模块</a:t>
            </a:r>
            <a:endParaRPr lang="zh-CN" altLang="en-US" sz="4800" dirty="0">
              <a:solidFill>
                <a:schemeClr val="tx1">
                  <a:lumMod val="95000"/>
                  <a:lumOff val="5000"/>
                </a:schemeClr>
              </a:solidFill>
              <a:latin typeface="华文楷体" panose="02010600040101010101" charset="-122"/>
              <a:ea typeface="华文楷体" panose="0201060004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r>
              <a:rPr lang="zh-CN" altLang="en-US" sz="2800" b="1"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sym typeface="+mn-lt"/>
              </a:rPr>
              <a:t>                         </a:t>
            </a:r>
            <a:r>
              <a:rPr lang="zh-CN" altLang="en-US" sz="3200"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sym typeface="+mn-lt"/>
              </a:rPr>
              <a:t>开发</a:t>
            </a:r>
            <a:r>
              <a:rPr lang="zh-CN" altLang="en-US" sz="3200"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sym typeface="+mn-lt"/>
              </a:rPr>
              <a:t>者</a:t>
            </a:r>
            <a:r>
              <a:rPr lang="en-US" altLang="zh-CN" sz="3200"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sym typeface="+mn-lt"/>
              </a:rPr>
              <a:t>:</a:t>
            </a:r>
            <a:r>
              <a:rPr lang="zh-CN" altLang="en-US" sz="3200"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sym typeface="+mn-lt"/>
              </a:rPr>
              <a:t>王小博，关辉</a:t>
            </a:r>
            <a:endParaRPr lang="en-US" altLang="zh-CN" sz="3200" b="1"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p:txBody>
      </p:sp>
      <p:sp>
        <p:nvSpPr>
          <p:cNvPr id="45" name="椭圆 44"/>
          <p:cNvSpPr/>
          <p:nvPr/>
        </p:nvSpPr>
        <p:spPr>
          <a:xfrm>
            <a:off x="2858884" y="2680452"/>
            <a:ext cx="1316172" cy="134468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cs typeface="+mn-ea"/>
                <a:sym typeface="+mn-lt"/>
              </a:rPr>
              <a:t>02</a:t>
            </a:r>
            <a:endParaRPr lang="zh-CN" altLang="en-US" sz="40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grpSp>
        <p:nvGrpSpPr>
          <p:cNvPr id="20" name="Group 4"/>
          <p:cNvGrpSpPr/>
          <p:nvPr/>
        </p:nvGrpSpPr>
        <p:grpSpPr>
          <a:xfrm>
            <a:off x="2506623" y="1363816"/>
            <a:ext cx="1296144" cy="854786"/>
            <a:chOff x="909706" y="699459"/>
            <a:chExt cx="1296144" cy="854786"/>
          </a:xfrm>
        </p:grpSpPr>
        <p:sp>
          <p:nvSpPr>
            <p:cNvPr id="21" name="TextBox 5"/>
            <p:cNvSpPr txBox="1"/>
            <p:nvPr/>
          </p:nvSpPr>
          <p:spPr>
            <a:xfrm>
              <a:off x="909706" y="1315012"/>
              <a:ext cx="1296144" cy="239233"/>
            </a:xfrm>
            <a:prstGeom prst="rect">
              <a:avLst/>
            </a:prstGeom>
            <a:noFill/>
          </p:spPr>
          <p:txBody>
            <a:bodyPr wrap="square" lIns="72000" tIns="0" rIns="72000" bIns="0" anchor="ctr" anchorCtr="1">
              <a:normAutofit/>
            </a:bodyPr>
            <a:lstStyle/>
            <a:p>
              <a:pPr algn="ctr"/>
              <a:r>
                <a:rPr lang="en-US" altLang="zh-CN" sz="1400">
                  <a:solidFill>
                    <a:schemeClr val="tx1">
                      <a:lumMod val="85000"/>
                      <a:lumOff val="15000"/>
                    </a:schemeClr>
                  </a:solidFill>
                  <a:cs typeface="+mn-ea"/>
                  <a:sym typeface="+mn-lt"/>
                </a:rPr>
                <a:t>CONTENTS</a:t>
              </a:r>
              <a:endParaRPr lang="en-US" altLang="zh-CN" sz="1400">
                <a:solidFill>
                  <a:schemeClr val="tx1">
                    <a:lumMod val="85000"/>
                    <a:lumOff val="15000"/>
                  </a:schemeClr>
                </a:solidFill>
                <a:cs typeface="+mn-ea"/>
                <a:sym typeface="+mn-lt"/>
              </a:endParaRPr>
            </a:p>
          </p:txBody>
        </p:sp>
        <p:sp>
          <p:nvSpPr>
            <p:cNvPr id="22" name="TextBox 6"/>
            <p:cNvSpPr txBox="1"/>
            <p:nvPr/>
          </p:nvSpPr>
          <p:spPr>
            <a:xfrm>
              <a:off x="909706" y="699459"/>
              <a:ext cx="1296144" cy="615553"/>
            </a:xfrm>
            <a:prstGeom prst="rect">
              <a:avLst/>
            </a:prstGeom>
            <a:noFill/>
          </p:spPr>
          <p:txBody>
            <a:bodyPr wrap="square" lIns="0" tIns="0" rIns="0" bIns="0" anchor="ctr" anchorCtr="1">
              <a:normAutofit/>
            </a:bodyPr>
            <a:lstStyle/>
            <a:p>
              <a:pPr algn="ctr"/>
              <a:r>
                <a:rPr lang="zh-CN" altLang="en-US" sz="4000" b="1" dirty="0">
                  <a:solidFill>
                    <a:schemeClr val="tx1">
                      <a:lumMod val="85000"/>
                      <a:lumOff val="15000"/>
                    </a:schemeClr>
                  </a:solidFill>
                  <a:cs typeface="+mn-ea"/>
                  <a:sym typeface="+mn-lt"/>
                </a:rPr>
                <a:t>目录</a:t>
              </a:r>
              <a:endParaRPr lang="zh-CN" altLang="en-US" sz="4000" b="1" dirty="0">
                <a:solidFill>
                  <a:schemeClr val="tx1">
                    <a:lumMod val="85000"/>
                    <a:lumOff val="15000"/>
                  </a:schemeClr>
                </a:solidFill>
                <a:cs typeface="+mn-ea"/>
                <a:sym typeface="+mn-lt"/>
              </a:endParaRPr>
            </a:p>
          </p:txBody>
        </p:sp>
      </p:grpSp>
      <p:grpSp>
        <p:nvGrpSpPr>
          <p:cNvPr id="23" name="组合 22"/>
          <p:cNvGrpSpPr/>
          <p:nvPr/>
        </p:nvGrpSpPr>
        <p:grpSpPr>
          <a:xfrm>
            <a:off x="5202629" y="1563970"/>
            <a:ext cx="4465788" cy="654632"/>
            <a:chOff x="5110587" y="1100049"/>
            <a:chExt cx="4465788" cy="769470"/>
          </a:xfrm>
        </p:grpSpPr>
        <p:sp>
          <p:nvSpPr>
            <p:cNvPr id="24" name="Freeform: Shape 10"/>
            <p:cNvSpPr/>
            <p:nvPr/>
          </p:nvSpPr>
          <p:spPr bwMode="auto">
            <a:xfrm>
              <a:off x="5110587" y="1100049"/>
              <a:ext cx="674682" cy="769470"/>
            </a:xfrm>
            <a:prstGeom prst="ellipse">
              <a:avLst/>
            </a:prstGeom>
            <a:solidFill>
              <a:schemeClr val="accent1">
                <a:lumMod val="100000"/>
              </a:schemeClr>
            </a:solidFill>
            <a:ln w="28575">
              <a:noFill/>
            </a:ln>
          </p:spPr>
          <p:txBody>
            <a:bodyPr vert="horz" wrap="none" lIns="91440" tIns="45720" rIns="91440" bIns="45720" anchor="ctr" anchorCtr="1" compatLnSpc="1">
              <a:normAutofit fontScale="85000" lnSpcReduction="10000"/>
            </a:bodyPr>
            <a:lstStyle/>
            <a:p>
              <a:pPr algn="ctr"/>
              <a:r>
                <a:rPr lang="en-US" altLang="zh-CN" sz="3200" dirty="0">
                  <a:solidFill>
                    <a:schemeClr val="bg1"/>
                  </a:solidFill>
                  <a:cs typeface="+mn-ea"/>
                  <a:sym typeface="+mn-lt"/>
                </a:rPr>
                <a:t>01</a:t>
              </a:r>
              <a:endParaRPr lang="en-US" altLang="zh-CN" sz="3200" dirty="0">
                <a:solidFill>
                  <a:schemeClr val="bg1"/>
                </a:solidFill>
                <a:cs typeface="+mn-ea"/>
                <a:sym typeface="+mn-lt"/>
              </a:endParaRPr>
            </a:p>
          </p:txBody>
        </p:sp>
        <p:sp>
          <p:nvSpPr>
            <p:cNvPr id="26" name="TextBox 16"/>
            <p:cNvSpPr txBox="1"/>
            <p:nvPr/>
          </p:nvSpPr>
          <p:spPr>
            <a:xfrm>
              <a:off x="6010850" y="1189410"/>
              <a:ext cx="3565525" cy="582187"/>
            </a:xfrm>
            <a:prstGeom prst="rect">
              <a:avLst/>
            </a:prstGeom>
            <a:noFill/>
          </p:spPr>
          <p:txBody>
            <a:bodyPr wrap="none" lIns="0" tIns="0" rIns="0" bIns="0" anchor="b" anchorCtr="0">
              <a:noAutofit/>
            </a:bodyPr>
            <a:lstStyle/>
            <a:p>
              <a:r>
                <a:rPr lang="zh-CN" altLang="en-US" sz="3600" b="1" dirty="0">
                  <a:solidFill>
                    <a:schemeClr val="accent1">
                      <a:lumMod val="100000"/>
                    </a:schemeClr>
                  </a:solidFill>
                  <a:latin typeface="仿宋" panose="02010609060101010101" charset="-122"/>
                  <a:ea typeface="仿宋" panose="02010609060101010101" charset="-122"/>
                  <a:cs typeface="+mn-ea"/>
                  <a:sym typeface="+mn-lt"/>
                </a:rPr>
                <a:t>项目介绍</a:t>
              </a:r>
              <a:endParaRPr lang="zh-CN" altLang="en-US" sz="3600" b="1" dirty="0">
                <a:solidFill>
                  <a:schemeClr val="accent1">
                    <a:lumMod val="100000"/>
                  </a:schemeClr>
                </a:solidFill>
                <a:latin typeface="仿宋" panose="02010609060101010101" charset="-122"/>
                <a:ea typeface="仿宋" panose="02010609060101010101" charset="-122"/>
                <a:cs typeface="+mn-ea"/>
                <a:sym typeface="+mn-lt"/>
              </a:endParaRPr>
            </a:p>
          </p:txBody>
        </p:sp>
      </p:grpSp>
      <p:grpSp>
        <p:nvGrpSpPr>
          <p:cNvPr id="28" name="组合 27"/>
          <p:cNvGrpSpPr/>
          <p:nvPr/>
        </p:nvGrpSpPr>
        <p:grpSpPr>
          <a:xfrm>
            <a:off x="5202629" y="3233602"/>
            <a:ext cx="4465788" cy="654632"/>
            <a:chOff x="5110587" y="2396193"/>
            <a:chExt cx="4465788" cy="769470"/>
          </a:xfrm>
        </p:grpSpPr>
        <p:sp>
          <p:nvSpPr>
            <p:cNvPr id="29" name="Freeform: Shape 11"/>
            <p:cNvSpPr/>
            <p:nvPr/>
          </p:nvSpPr>
          <p:spPr bwMode="auto">
            <a:xfrm>
              <a:off x="5110587" y="2396193"/>
              <a:ext cx="674682" cy="769470"/>
            </a:xfrm>
            <a:prstGeom prst="ellipse">
              <a:avLst/>
            </a:prstGeom>
            <a:solidFill>
              <a:schemeClr val="accent2">
                <a:lumMod val="100000"/>
              </a:schemeClr>
            </a:solidFill>
            <a:ln w="28575">
              <a:noFill/>
            </a:ln>
          </p:spPr>
          <p:txBody>
            <a:bodyPr vert="horz" wrap="none" lIns="91440" tIns="45720" rIns="91440" bIns="45720" anchor="ctr" anchorCtr="1" compatLnSpc="1">
              <a:normAutofit fontScale="85000" lnSpcReduction="10000"/>
            </a:bodyPr>
            <a:lstStyle/>
            <a:p>
              <a:pPr algn="ctr"/>
              <a:r>
                <a:rPr lang="en-US" altLang="zh-CN" sz="3200" dirty="0">
                  <a:solidFill>
                    <a:schemeClr val="bg1"/>
                  </a:solidFill>
                  <a:cs typeface="+mn-ea"/>
                  <a:sym typeface="+mn-lt"/>
                </a:rPr>
                <a:t>02</a:t>
              </a:r>
              <a:endParaRPr lang="en-US" altLang="zh-CN" sz="3200" dirty="0">
                <a:solidFill>
                  <a:schemeClr val="bg1"/>
                </a:solidFill>
                <a:cs typeface="+mn-ea"/>
                <a:sym typeface="+mn-lt"/>
              </a:endParaRPr>
            </a:p>
          </p:txBody>
        </p:sp>
        <p:sp>
          <p:nvSpPr>
            <p:cNvPr id="31" name="TextBox 19"/>
            <p:cNvSpPr txBox="1"/>
            <p:nvPr/>
          </p:nvSpPr>
          <p:spPr>
            <a:xfrm>
              <a:off x="6010850" y="2502113"/>
              <a:ext cx="3565525" cy="557556"/>
            </a:xfrm>
            <a:prstGeom prst="rect">
              <a:avLst/>
            </a:prstGeom>
            <a:noFill/>
          </p:spPr>
          <p:txBody>
            <a:bodyPr wrap="none" lIns="0" tIns="0" rIns="0" bIns="0" anchor="b" anchorCtr="0">
              <a:noAutofit/>
            </a:bodyPr>
            <a:lstStyle/>
            <a:p>
              <a:r>
                <a:rPr lang="zh-CN" altLang="en-US" sz="3600" b="1" dirty="0">
                  <a:solidFill>
                    <a:schemeClr val="accent1">
                      <a:lumMod val="100000"/>
                    </a:schemeClr>
                  </a:solidFill>
                  <a:latin typeface="仿宋" panose="02010609060101010101" charset="-122"/>
                  <a:ea typeface="仿宋" panose="02010609060101010101" charset="-122"/>
                  <a:cs typeface="+mn-ea"/>
                  <a:sym typeface="+mn-lt"/>
                </a:rPr>
                <a:t>模块展示</a:t>
              </a:r>
              <a:endParaRPr lang="zh-CN" altLang="en-US" sz="3600" b="1" dirty="0">
                <a:solidFill>
                  <a:schemeClr val="accent1">
                    <a:lumMod val="100000"/>
                  </a:schemeClr>
                </a:solidFill>
                <a:latin typeface="仿宋" panose="02010609060101010101" charset="-122"/>
                <a:ea typeface="仿宋" panose="02010609060101010101" charset="-122"/>
                <a:cs typeface="+mn-ea"/>
                <a:sym typeface="+mn-lt"/>
              </a:endParaRPr>
            </a:p>
          </p:txBody>
        </p:sp>
      </p:grpSp>
      <p:grpSp>
        <p:nvGrpSpPr>
          <p:cNvPr id="33" name="组合 32"/>
          <p:cNvGrpSpPr/>
          <p:nvPr/>
        </p:nvGrpSpPr>
        <p:grpSpPr>
          <a:xfrm>
            <a:off x="5202629" y="4902461"/>
            <a:ext cx="4577486" cy="654632"/>
            <a:chOff x="5110587" y="3692337"/>
            <a:chExt cx="4577486" cy="769470"/>
          </a:xfrm>
        </p:grpSpPr>
        <p:sp>
          <p:nvSpPr>
            <p:cNvPr id="34" name="Freeform: Shape 12"/>
            <p:cNvSpPr/>
            <p:nvPr/>
          </p:nvSpPr>
          <p:spPr bwMode="auto">
            <a:xfrm>
              <a:off x="5110587" y="3692337"/>
              <a:ext cx="674682" cy="769470"/>
            </a:xfrm>
            <a:prstGeom prst="ellipse">
              <a:avLst/>
            </a:prstGeom>
            <a:solidFill>
              <a:schemeClr val="accent3">
                <a:lumMod val="100000"/>
              </a:schemeClr>
            </a:solidFill>
            <a:ln w="28575">
              <a:noFill/>
            </a:ln>
          </p:spPr>
          <p:txBody>
            <a:bodyPr vert="horz" wrap="none" lIns="91440" tIns="45720" rIns="91440" bIns="45720" anchor="ctr" anchorCtr="1" compatLnSpc="1">
              <a:normAutofit fontScale="85000" lnSpcReduction="10000"/>
            </a:bodyPr>
            <a:lstStyle/>
            <a:p>
              <a:pPr algn="ctr"/>
              <a:r>
                <a:rPr lang="en-US" altLang="zh-CN" sz="3200" dirty="0">
                  <a:solidFill>
                    <a:schemeClr val="bg1"/>
                  </a:solidFill>
                  <a:cs typeface="+mn-ea"/>
                  <a:sym typeface="+mn-lt"/>
                </a:rPr>
                <a:t>03</a:t>
              </a:r>
              <a:endParaRPr lang="en-US" altLang="zh-CN" sz="3200" dirty="0">
                <a:solidFill>
                  <a:schemeClr val="bg1"/>
                </a:solidFill>
                <a:cs typeface="+mn-ea"/>
                <a:sym typeface="+mn-lt"/>
              </a:endParaRPr>
            </a:p>
          </p:txBody>
        </p:sp>
        <p:sp>
          <p:nvSpPr>
            <p:cNvPr id="36" name="TextBox 22"/>
            <p:cNvSpPr txBox="1"/>
            <p:nvPr/>
          </p:nvSpPr>
          <p:spPr>
            <a:xfrm>
              <a:off x="6122610" y="4114868"/>
              <a:ext cx="3565463" cy="345983"/>
            </a:xfrm>
            <a:prstGeom prst="rect">
              <a:avLst/>
            </a:prstGeom>
            <a:noFill/>
          </p:spPr>
          <p:txBody>
            <a:bodyPr wrap="none" lIns="0" tIns="0" rIns="0" bIns="0" anchor="b" anchorCtr="0">
              <a:noAutofit/>
            </a:bodyPr>
            <a:lstStyle/>
            <a:p>
              <a:r>
                <a:rPr lang="zh-CN" altLang="en-US" sz="3600" b="1" dirty="0">
                  <a:solidFill>
                    <a:schemeClr val="accent1">
                      <a:lumMod val="100000"/>
                    </a:schemeClr>
                  </a:solidFill>
                  <a:latin typeface="仿宋" panose="02010609060101010101" charset="-122"/>
                  <a:ea typeface="仿宋" panose="02010609060101010101" charset="-122"/>
                  <a:cs typeface="+mn-ea"/>
                  <a:sym typeface="+mn-lt"/>
                </a:rPr>
                <a:t>项目总结</a:t>
              </a:r>
              <a:endParaRPr lang="zh-CN" altLang="en-US" sz="3600" b="1" dirty="0">
                <a:solidFill>
                  <a:schemeClr val="accent1">
                    <a:lumMod val="100000"/>
                  </a:schemeClr>
                </a:solidFill>
                <a:latin typeface="仿宋" panose="02010609060101010101" charset="-122"/>
                <a:ea typeface="仿宋" panose="02010609060101010101"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31127" y="1430131"/>
            <a:ext cx="3696676" cy="4352576"/>
            <a:chOff x="4204662" y="1556792"/>
            <a:chExt cx="3235601" cy="3809694"/>
          </a:xfrm>
        </p:grpSpPr>
        <p:sp>
          <p:nvSpPr>
            <p:cNvPr id="4" name="Freeform: Shape 2"/>
            <p:cNvSpPr/>
            <p:nvPr/>
          </p:nvSpPr>
          <p:spPr bwMode="auto">
            <a:xfrm>
              <a:off x="4320219" y="3590104"/>
              <a:ext cx="1868584" cy="1773924"/>
            </a:xfrm>
            <a:custGeom>
              <a:avLst/>
              <a:gdLst>
                <a:gd name="T0" fmla="*/ 2175 w 3041"/>
                <a:gd name="T1" fmla="*/ 6 h 2885"/>
                <a:gd name="T2" fmla="*/ 2262 w 3041"/>
                <a:gd name="T3" fmla="*/ 38 h 2885"/>
                <a:gd name="T4" fmla="*/ 2337 w 3041"/>
                <a:gd name="T5" fmla="*/ 93 h 2885"/>
                <a:gd name="T6" fmla="*/ 2407 w 3041"/>
                <a:gd name="T7" fmla="*/ 196 h 2885"/>
                <a:gd name="T8" fmla="*/ 2429 w 3041"/>
                <a:gd name="T9" fmla="*/ 288 h 2885"/>
                <a:gd name="T10" fmla="*/ 2427 w 3041"/>
                <a:gd name="T11" fmla="*/ 374 h 2885"/>
                <a:gd name="T12" fmla="*/ 2413 w 3041"/>
                <a:gd name="T13" fmla="*/ 425 h 2885"/>
                <a:gd name="T14" fmla="*/ 2380 w 3041"/>
                <a:gd name="T15" fmla="*/ 493 h 2885"/>
                <a:gd name="T16" fmla="*/ 2351 w 3041"/>
                <a:gd name="T17" fmla="*/ 531 h 2885"/>
                <a:gd name="T18" fmla="*/ 2321 w 3041"/>
                <a:gd name="T19" fmla="*/ 563 h 2885"/>
                <a:gd name="T20" fmla="*/ 3041 w 3041"/>
                <a:gd name="T21" fmla="*/ 577 h 2885"/>
                <a:gd name="T22" fmla="*/ 2999 w 3041"/>
                <a:gd name="T23" fmla="*/ 1397 h 2885"/>
                <a:gd name="T24" fmla="*/ 2954 w 3041"/>
                <a:gd name="T25" fmla="*/ 1383 h 2885"/>
                <a:gd name="T26" fmla="*/ 2881 w 3041"/>
                <a:gd name="T27" fmla="*/ 1372 h 2885"/>
                <a:gd name="T28" fmla="*/ 2818 w 3041"/>
                <a:gd name="T29" fmla="*/ 1372 h 2885"/>
                <a:gd name="T30" fmla="*/ 2708 w 3041"/>
                <a:gd name="T31" fmla="*/ 1400 h 2885"/>
                <a:gd name="T32" fmla="*/ 2613 w 3041"/>
                <a:gd name="T33" fmla="*/ 1457 h 2885"/>
                <a:gd name="T34" fmla="*/ 2538 w 3041"/>
                <a:gd name="T35" fmla="*/ 1538 h 2885"/>
                <a:gd name="T36" fmla="*/ 2491 w 3041"/>
                <a:gd name="T37" fmla="*/ 1638 h 2885"/>
                <a:gd name="T38" fmla="*/ 2475 w 3041"/>
                <a:gd name="T39" fmla="*/ 1713 h 2885"/>
                <a:gd name="T40" fmla="*/ 2473 w 3041"/>
                <a:gd name="T41" fmla="*/ 1772 h 2885"/>
                <a:gd name="T42" fmla="*/ 2491 w 3041"/>
                <a:gd name="T43" fmla="*/ 1867 h 2885"/>
                <a:gd name="T44" fmla="*/ 2538 w 3041"/>
                <a:gd name="T45" fmla="*/ 1967 h 2885"/>
                <a:gd name="T46" fmla="*/ 2613 w 3041"/>
                <a:gd name="T47" fmla="*/ 2049 h 2885"/>
                <a:gd name="T48" fmla="*/ 2708 w 3041"/>
                <a:gd name="T49" fmla="*/ 2106 h 2885"/>
                <a:gd name="T50" fmla="*/ 2818 w 3041"/>
                <a:gd name="T51" fmla="*/ 2135 h 2885"/>
                <a:gd name="T52" fmla="*/ 2881 w 3041"/>
                <a:gd name="T53" fmla="*/ 2136 h 2885"/>
                <a:gd name="T54" fmla="*/ 2954 w 3041"/>
                <a:gd name="T55" fmla="*/ 2125 h 2885"/>
                <a:gd name="T56" fmla="*/ 2999 w 3041"/>
                <a:gd name="T57" fmla="*/ 2111 h 2885"/>
                <a:gd name="T58" fmla="*/ 2276 w 3041"/>
                <a:gd name="T59" fmla="*/ 2882 h 2885"/>
                <a:gd name="T60" fmla="*/ 2180 w 3041"/>
                <a:gd name="T61" fmla="*/ 2871 h 2885"/>
                <a:gd name="T62" fmla="*/ 2075 w 3041"/>
                <a:gd name="T63" fmla="*/ 2827 h 2885"/>
                <a:gd name="T64" fmla="*/ 2010 w 3041"/>
                <a:gd name="T65" fmla="*/ 2769 h 2885"/>
                <a:gd name="T66" fmla="*/ 1929 w 3041"/>
                <a:gd name="T67" fmla="*/ 2658 h 2885"/>
                <a:gd name="T68" fmla="*/ 1848 w 3041"/>
                <a:gd name="T69" fmla="*/ 2509 h 2885"/>
                <a:gd name="T70" fmla="*/ 1637 w 3041"/>
                <a:gd name="T71" fmla="*/ 2086 h 2885"/>
                <a:gd name="T72" fmla="*/ 1440 w 3041"/>
                <a:gd name="T73" fmla="*/ 1732 h 2885"/>
                <a:gd name="T74" fmla="*/ 1310 w 3041"/>
                <a:gd name="T75" fmla="*/ 1526 h 2885"/>
                <a:gd name="T76" fmla="*/ 1130 w 3041"/>
                <a:gd name="T77" fmla="*/ 1307 h 2885"/>
                <a:gd name="T78" fmla="*/ 989 w 3041"/>
                <a:gd name="T79" fmla="*/ 1170 h 2885"/>
                <a:gd name="T80" fmla="*/ 795 w 3041"/>
                <a:gd name="T81" fmla="*/ 1023 h 2885"/>
                <a:gd name="T82" fmla="*/ 651 w 3041"/>
                <a:gd name="T83" fmla="*/ 929 h 2885"/>
                <a:gd name="T84" fmla="*/ 375 w 3041"/>
                <a:gd name="T85" fmla="*/ 780 h 2885"/>
                <a:gd name="T86" fmla="*/ 132 w 3041"/>
                <a:gd name="T87" fmla="*/ 656 h 2885"/>
                <a:gd name="T88" fmla="*/ 0 w 3041"/>
                <a:gd name="T89" fmla="*/ 572 h 2885"/>
                <a:gd name="T90" fmla="*/ 1916 w 3041"/>
                <a:gd name="T91" fmla="*/ 575 h 2885"/>
                <a:gd name="T92" fmla="*/ 1883 w 3041"/>
                <a:gd name="T93" fmla="*/ 547 h 2885"/>
                <a:gd name="T94" fmla="*/ 1854 w 3041"/>
                <a:gd name="T95" fmla="*/ 514 h 2885"/>
                <a:gd name="T96" fmla="*/ 1814 w 3041"/>
                <a:gd name="T97" fmla="*/ 449 h 2885"/>
                <a:gd name="T98" fmla="*/ 1792 w 3041"/>
                <a:gd name="T99" fmla="*/ 374 h 2885"/>
                <a:gd name="T100" fmla="*/ 1788 w 3041"/>
                <a:gd name="T101" fmla="*/ 320 h 2885"/>
                <a:gd name="T102" fmla="*/ 1813 w 3041"/>
                <a:gd name="T103" fmla="*/ 195 h 2885"/>
                <a:gd name="T104" fmla="*/ 1862 w 3041"/>
                <a:gd name="T105" fmla="*/ 115 h 2885"/>
                <a:gd name="T106" fmla="*/ 1930 w 3041"/>
                <a:gd name="T107" fmla="*/ 54 h 2885"/>
                <a:gd name="T108" fmla="*/ 2014 w 3041"/>
                <a:gd name="T109" fmla="*/ 14 h 2885"/>
                <a:gd name="T110" fmla="*/ 2110 w 3041"/>
                <a:gd name="T111" fmla="*/ 0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1" h="2885">
                  <a:moveTo>
                    <a:pt x="2110" y="0"/>
                  </a:moveTo>
                  <a:lnTo>
                    <a:pt x="2110" y="0"/>
                  </a:lnTo>
                  <a:lnTo>
                    <a:pt x="2143" y="1"/>
                  </a:lnTo>
                  <a:lnTo>
                    <a:pt x="2175" y="6"/>
                  </a:lnTo>
                  <a:lnTo>
                    <a:pt x="2205" y="14"/>
                  </a:lnTo>
                  <a:lnTo>
                    <a:pt x="2235" y="25"/>
                  </a:lnTo>
                  <a:lnTo>
                    <a:pt x="2235" y="25"/>
                  </a:lnTo>
                  <a:lnTo>
                    <a:pt x="2262" y="38"/>
                  </a:lnTo>
                  <a:lnTo>
                    <a:pt x="2289" y="54"/>
                  </a:lnTo>
                  <a:lnTo>
                    <a:pt x="2314" y="73"/>
                  </a:lnTo>
                  <a:lnTo>
                    <a:pt x="2337" y="93"/>
                  </a:lnTo>
                  <a:lnTo>
                    <a:pt x="2337" y="93"/>
                  </a:lnTo>
                  <a:lnTo>
                    <a:pt x="2357" y="117"/>
                  </a:lnTo>
                  <a:lnTo>
                    <a:pt x="2376" y="141"/>
                  </a:lnTo>
                  <a:lnTo>
                    <a:pt x="2392" y="168"/>
                  </a:lnTo>
                  <a:lnTo>
                    <a:pt x="2407" y="196"/>
                  </a:lnTo>
                  <a:lnTo>
                    <a:pt x="2407" y="196"/>
                  </a:lnTo>
                  <a:lnTo>
                    <a:pt x="2416" y="225"/>
                  </a:lnTo>
                  <a:lnTo>
                    <a:pt x="2424" y="257"/>
                  </a:lnTo>
                  <a:lnTo>
                    <a:pt x="2429" y="288"/>
                  </a:lnTo>
                  <a:lnTo>
                    <a:pt x="2432" y="322"/>
                  </a:lnTo>
                  <a:lnTo>
                    <a:pt x="2432" y="322"/>
                  </a:lnTo>
                  <a:lnTo>
                    <a:pt x="2430" y="349"/>
                  </a:lnTo>
                  <a:lnTo>
                    <a:pt x="2427" y="374"/>
                  </a:lnTo>
                  <a:lnTo>
                    <a:pt x="2427" y="374"/>
                  </a:lnTo>
                  <a:lnTo>
                    <a:pt x="2421" y="399"/>
                  </a:lnTo>
                  <a:lnTo>
                    <a:pt x="2413" y="425"/>
                  </a:lnTo>
                  <a:lnTo>
                    <a:pt x="2413" y="425"/>
                  </a:lnTo>
                  <a:lnTo>
                    <a:pt x="2403" y="449"/>
                  </a:lnTo>
                  <a:lnTo>
                    <a:pt x="2392" y="472"/>
                  </a:lnTo>
                  <a:lnTo>
                    <a:pt x="2392" y="472"/>
                  </a:lnTo>
                  <a:lnTo>
                    <a:pt x="2380" y="493"/>
                  </a:lnTo>
                  <a:lnTo>
                    <a:pt x="2365" y="515"/>
                  </a:lnTo>
                  <a:lnTo>
                    <a:pt x="2365" y="515"/>
                  </a:lnTo>
                  <a:lnTo>
                    <a:pt x="2351" y="531"/>
                  </a:lnTo>
                  <a:lnTo>
                    <a:pt x="2351" y="531"/>
                  </a:lnTo>
                  <a:lnTo>
                    <a:pt x="2337" y="547"/>
                  </a:lnTo>
                  <a:lnTo>
                    <a:pt x="2337" y="547"/>
                  </a:lnTo>
                  <a:lnTo>
                    <a:pt x="2321" y="563"/>
                  </a:lnTo>
                  <a:lnTo>
                    <a:pt x="2321" y="563"/>
                  </a:lnTo>
                  <a:lnTo>
                    <a:pt x="2303" y="575"/>
                  </a:lnTo>
                  <a:lnTo>
                    <a:pt x="2353" y="575"/>
                  </a:lnTo>
                  <a:lnTo>
                    <a:pt x="2394" y="575"/>
                  </a:lnTo>
                  <a:lnTo>
                    <a:pt x="3041" y="577"/>
                  </a:lnTo>
                  <a:lnTo>
                    <a:pt x="3041" y="1418"/>
                  </a:lnTo>
                  <a:lnTo>
                    <a:pt x="3041" y="1418"/>
                  </a:lnTo>
                  <a:lnTo>
                    <a:pt x="3021" y="1407"/>
                  </a:lnTo>
                  <a:lnTo>
                    <a:pt x="2999" y="1397"/>
                  </a:lnTo>
                  <a:lnTo>
                    <a:pt x="2999" y="1397"/>
                  </a:lnTo>
                  <a:lnTo>
                    <a:pt x="2976" y="1389"/>
                  </a:lnTo>
                  <a:lnTo>
                    <a:pt x="2954" y="1383"/>
                  </a:lnTo>
                  <a:lnTo>
                    <a:pt x="2954" y="1383"/>
                  </a:lnTo>
                  <a:lnTo>
                    <a:pt x="2930" y="1378"/>
                  </a:lnTo>
                  <a:lnTo>
                    <a:pt x="2907" y="1373"/>
                  </a:lnTo>
                  <a:lnTo>
                    <a:pt x="2907" y="1373"/>
                  </a:lnTo>
                  <a:lnTo>
                    <a:pt x="2881" y="1372"/>
                  </a:lnTo>
                  <a:lnTo>
                    <a:pt x="2857" y="1370"/>
                  </a:lnTo>
                  <a:lnTo>
                    <a:pt x="2857" y="1370"/>
                  </a:lnTo>
                  <a:lnTo>
                    <a:pt x="2837" y="1370"/>
                  </a:lnTo>
                  <a:lnTo>
                    <a:pt x="2818" y="1372"/>
                  </a:lnTo>
                  <a:lnTo>
                    <a:pt x="2799" y="1375"/>
                  </a:lnTo>
                  <a:lnTo>
                    <a:pt x="2780" y="1378"/>
                  </a:lnTo>
                  <a:lnTo>
                    <a:pt x="2743" y="1388"/>
                  </a:lnTo>
                  <a:lnTo>
                    <a:pt x="2708" y="1400"/>
                  </a:lnTo>
                  <a:lnTo>
                    <a:pt x="2708" y="1400"/>
                  </a:lnTo>
                  <a:lnTo>
                    <a:pt x="2675" y="1416"/>
                  </a:lnTo>
                  <a:lnTo>
                    <a:pt x="2643" y="1435"/>
                  </a:lnTo>
                  <a:lnTo>
                    <a:pt x="2613" y="1457"/>
                  </a:lnTo>
                  <a:lnTo>
                    <a:pt x="2586" y="1483"/>
                  </a:lnTo>
                  <a:lnTo>
                    <a:pt x="2586" y="1483"/>
                  </a:lnTo>
                  <a:lnTo>
                    <a:pt x="2560" y="1510"/>
                  </a:lnTo>
                  <a:lnTo>
                    <a:pt x="2538" y="1538"/>
                  </a:lnTo>
                  <a:lnTo>
                    <a:pt x="2519" y="1570"/>
                  </a:lnTo>
                  <a:lnTo>
                    <a:pt x="2503" y="1603"/>
                  </a:lnTo>
                  <a:lnTo>
                    <a:pt x="2503" y="1603"/>
                  </a:lnTo>
                  <a:lnTo>
                    <a:pt x="2491" y="1638"/>
                  </a:lnTo>
                  <a:lnTo>
                    <a:pt x="2486" y="1657"/>
                  </a:lnTo>
                  <a:lnTo>
                    <a:pt x="2481" y="1675"/>
                  </a:lnTo>
                  <a:lnTo>
                    <a:pt x="2478" y="1694"/>
                  </a:lnTo>
                  <a:lnTo>
                    <a:pt x="2475" y="1713"/>
                  </a:lnTo>
                  <a:lnTo>
                    <a:pt x="2473" y="1734"/>
                  </a:lnTo>
                  <a:lnTo>
                    <a:pt x="2473" y="1753"/>
                  </a:lnTo>
                  <a:lnTo>
                    <a:pt x="2473" y="1753"/>
                  </a:lnTo>
                  <a:lnTo>
                    <a:pt x="2473" y="1772"/>
                  </a:lnTo>
                  <a:lnTo>
                    <a:pt x="2475" y="1792"/>
                  </a:lnTo>
                  <a:lnTo>
                    <a:pt x="2478" y="1811"/>
                  </a:lnTo>
                  <a:lnTo>
                    <a:pt x="2481" y="1830"/>
                  </a:lnTo>
                  <a:lnTo>
                    <a:pt x="2491" y="1867"/>
                  </a:lnTo>
                  <a:lnTo>
                    <a:pt x="2503" y="1902"/>
                  </a:lnTo>
                  <a:lnTo>
                    <a:pt x="2503" y="1902"/>
                  </a:lnTo>
                  <a:lnTo>
                    <a:pt x="2519" y="1935"/>
                  </a:lnTo>
                  <a:lnTo>
                    <a:pt x="2538" y="1967"/>
                  </a:lnTo>
                  <a:lnTo>
                    <a:pt x="2560" y="1997"/>
                  </a:lnTo>
                  <a:lnTo>
                    <a:pt x="2586" y="2024"/>
                  </a:lnTo>
                  <a:lnTo>
                    <a:pt x="2586" y="2024"/>
                  </a:lnTo>
                  <a:lnTo>
                    <a:pt x="2613" y="2049"/>
                  </a:lnTo>
                  <a:lnTo>
                    <a:pt x="2643" y="2071"/>
                  </a:lnTo>
                  <a:lnTo>
                    <a:pt x="2675" y="2090"/>
                  </a:lnTo>
                  <a:lnTo>
                    <a:pt x="2708" y="2106"/>
                  </a:lnTo>
                  <a:lnTo>
                    <a:pt x="2708" y="2106"/>
                  </a:lnTo>
                  <a:lnTo>
                    <a:pt x="2743" y="2119"/>
                  </a:lnTo>
                  <a:lnTo>
                    <a:pt x="2780" y="2129"/>
                  </a:lnTo>
                  <a:lnTo>
                    <a:pt x="2799" y="2133"/>
                  </a:lnTo>
                  <a:lnTo>
                    <a:pt x="2818" y="2135"/>
                  </a:lnTo>
                  <a:lnTo>
                    <a:pt x="2837" y="2136"/>
                  </a:lnTo>
                  <a:lnTo>
                    <a:pt x="2857" y="2136"/>
                  </a:lnTo>
                  <a:lnTo>
                    <a:pt x="2857" y="2136"/>
                  </a:lnTo>
                  <a:lnTo>
                    <a:pt x="2881" y="2136"/>
                  </a:lnTo>
                  <a:lnTo>
                    <a:pt x="2907" y="2135"/>
                  </a:lnTo>
                  <a:lnTo>
                    <a:pt x="2907" y="2135"/>
                  </a:lnTo>
                  <a:lnTo>
                    <a:pt x="2930" y="2130"/>
                  </a:lnTo>
                  <a:lnTo>
                    <a:pt x="2954" y="2125"/>
                  </a:lnTo>
                  <a:lnTo>
                    <a:pt x="2954" y="2125"/>
                  </a:lnTo>
                  <a:lnTo>
                    <a:pt x="2976" y="2119"/>
                  </a:lnTo>
                  <a:lnTo>
                    <a:pt x="2999" y="2111"/>
                  </a:lnTo>
                  <a:lnTo>
                    <a:pt x="2999" y="2111"/>
                  </a:lnTo>
                  <a:lnTo>
                    <a:pt x="3021" y="2102"/>
                  </a:lnTo>
                  <a:lnTo>
                    <a:pt x="3041" y="2090"/>
                  </a:lnTo>
                  <a:lnTo>
                    <a:pt x="3041" y="2885"/>
                  </a:lnTo>
                  <a:lnTo>
                    <a:pt x="2276" y="2882"/>
                  </a:lnTo>
                  <a:lnTo>
                    <a:pt x="2276" y="2882"/>
                  </a:lnTo>
                  <a:lnTo>
                    <a:pt x="2243" y="2880"/>
                  </a:lnTo>
                  <a:lnTo>
                    <a:pt x="2210" y="2877"/>
                  </a:lnTo>
                  <a:lnTo>
                    <a:pt x="2180" y="2871"/>
                  </a:lnTo>
                  <a:lnTo>
                    <a:pt x="2151" y="2863"/>
                  </a:lnTo>
                  <a:lnTo>
                    <a:pt x="2126" y="2854"/>
                  </a:lnTo>
                  <a:lnTo>
                    <a:pt x="2100" y="2841"/>
                  </a:lnTo>
                  <a:lnTo>
                    <a:pt x="2075" y="2827"/>
                  </a:lnTo>
                  <a:lnTo>
                    <a:pt x="2053" y="2809"/>
                  </a:lnTo>
                  <a:lnTo>
                    <a:pt x="2053" y="2809"/>
                  </a:lnTo>
                  <a:lnTo>
                    <a:pt x="2030" y="2790"/>
                  </a:lnTo>
                  <a:lnTo>
                    <a:pt x="2010" y="2769"/>
                  </a:lnTo>
                  <a:lnTo>
                    <a:pt x="1989" y="2746"/>
                  </a:lnTo>
                  <a:lnTo>
                    <a:pt x="1968" y="2719"/>
                  </a:lnTo>
                  <a:lnTo>
                    <a:pt x="1949" y="2690"/>
                  </a:lnTo>
                  <a:lnTo>
                    <a:pt x="1929" y="2658"/>
                  </a:lnTo>
                  <a:lnTo>
                    <a:pt x="1910" y="2625"/>
                  </a:lnTo>
                  <a:lnTo>
                    <a:pt x="1889" y="2589"/>
                  </a:lnTo>
                  <a:lnTo>
                    <a:pt x="1889" y="2589"/>
                  </a:lnTo>
                  <a:lnTo>
                    <a:pt x="1848" y="2509"/>
                  </a:lnTo>
                  <a:lnTo>
                    <a:pt x="1802" y="2419"/>
                  </a:lnTo>
                  <a:lnTo>
                    <a:pt x="1699" y="2208"/>
                  </a:lnTo>
                  <a:lnTo>
                    <a:pt x="1699" y="2208"/>
                  </a:lnTo>
                  <a:lnTo>
                    <a:pt x="1637" y="2086"/>
                  </a:lnTo>
                  <a:lnTo>
                    <a:pt x="1565" y="1952"/>
                  </a:lnTo>
                  <a:lnTo>
                    <a:pt x="1527" y="1883"/>
                  </a:lnTo>
                  <a:lnTo>
                    <a:pt x="1484" y="1808"/>
                  </a:lnTo>
                  <a:lnTo>
                    <a:pt x="1440" y="1732"/>
                  </a:lnTo>
                  <a:lnTo>
                    <a:pt x="1394" y="1653"/>
                  </a:lnTo>
                  <a:lnTo>
                    <a:pt x="1394" y="1653"/>
                  </a:lnTo>
                  <a:lnTo>
                    <a:pt x="1353" y="1588"/>
                  </a:lnTo>
                  <a:lnTo>
                    <a:pt x="1310" y="1526"/>
                  </a:lnTo>
                  <a:lnTo>
                    <a:pt x="1265" y="1465"/>
                  </a:lnTo>
                  <a:lnTo>
                    <a:pt x="1221" y="1410"/>
                  </a:lnTo>
                  <a:lnTo>
                    <a:pt x="1176" y="1358"/>
                  </a:lnTo>
                  <a:lnTo>
                    <a:pt x="1130" y="1307"/>
                  </a:lnTo>
                  <a:lnTo>
                    <a:pt x="1083" y="1259"/>
                  </a:lnTo>
                  <a:lnTo>
                    <a:pt x="1037" y="1213"/>
                  </a:lnTo>
                  <a:lnTo>
                    <a:pt x="1037" y="1213"/>
                  </a:lnTo>
                  <a:lnTo>
                    <a:pt x="989" y="1170"/>
                  </a:lnTo>
                  <a:lnTo>
                    <a:pt x="940" y="1131"/>
                  </a:lnTo>
                  <a:lnTo>
                    <a:pt x="892" y="1093"/>
                  </a:lnTo>
                  <a:lnTo>
                    <a:pt x="845" y="1056"/>
                  </a:lnTo>
                  <a:lnTo>
                    <a:pt x="795" y="1023"/>
                  </a:lnTo>
                  <a:lnTo>
                    <a:pt x="748" y="990"/>
                  </a:lnTo>
                  <a:lnTo>
                    <a:pt x="699" y="959"/>
                  </a:lnTo>
                  <a:lnTo>
                    <a:pt x="651" y="929"/>
                  </a:lnTo>
                  <a:lnTo>
                    <a:pt x="651" y="929"/>
                  </a:lnTo>
                  <a:lnTo>
                    <a:pt x="603" y="902"/>
                  </a:lnTo>
                  <a:lnTo>
                    <a:pt x="557" y="875"/>
                  </a:lnTo>
                  <a:lnTo>
                    <a:pt x="464" y="826"/>
                  </a:lnTo>
                  <a:lnTo>
                    <a:pt x="375" y="780"/>
                  </a:lnTo>
                  <a:lnTo>
                    <a:pt x="289" y="737"/>
                  </a:lnTo>
                  <a:lnTo>
                    <a:pt x="289" y="737"/>
                  </a:lnTo>
                  <a:lnTo>
                    <a:pt x="208" y="696"/>
                  </a:lnTo>
                  <a:lnTo>
                    <a:pt x="132" y="656"/>
                  </a:lnTo>
                  <a:lnTo>
                    <a:pt x="97" y="636"/>
                  </a:lnTo>
                  <a:lnTo>
                    <a:pt x="62" y="615"/>
                  </a:lnTo>
                  <a:lnTo>
                    <a:pt x="30" y="595"/>
                  </a:lnTo>
                  <a:lnTo>
                    <a:pt x="0" y="572"/>
                  </a:lnTo>
                  <a:lnTo>
                    <a:pt x="1824" y="575"/>
                  </a:lnTo>
                  <a:lnTo>
                    <a:pt x="1867" y="575"/>
                  </a:lnTo>
                  <a:lnTo>
                    <a:pt x="1916" y="575"/>
                  </a:lnTo>
                  <a:lnTo>
                    <a:pt x="1916" y="575"/>
                  </a:lnTo>
                  <a:lnTo>
                    <a:pt x="1899" y="561"/>
                  </a:lnTo>
                  <a:lnTo>
                    <a:pt x="1899" y="561"/>
                  </a:lnTo>
                  <a:lnTo>
                    <a:pt x="1883" y="547"/>
                  </a:lnTo>
                  <a:lnTo>
                    <a:pt x="1883" y="547"/>
                  </a:lnTo>
                  <a:lnTo>
                    <a:pt x="1868" y="531"/>
                  </a:lnTo>
                  <a:lnTo>
                    <a:pt x="1868" y="531"/>
                  </a:lnTo>
                  <a:lnTo>
                    <a:pt x="1854" y="514"/>
                  </a:lnTo>
                  <a:lnTo>
                    <a:pt x="1854" y="514"/>
                  </a:lnTo>
                  <a:lnTo>
                    <a:pt x="1840" y="493"/>
                  </a:lnTo>
                  <a:lnTo>
                    <a:pt x="1827" y="471"/>
                  </a:lnTo>
                  <a:lnTo>
                    <a:pt x="1827" y="471"/>
                  </a:lnTo>
                  <a:lnTo>
                    <a:pt x="1814" y="449"/>
                  </a:lnTo>
                  <a:lnTo>
                    <a:pt x="1805" y="425"/>
                  </a:lnTo>
                  <a:lnTo>
                    <a:pt x="1805" y="425"/>
                  </a:lnTo>
                  <a:lnTo>
                    <a:pt x="1799" y="399"/>
                  </a:lnTo>
                  <a:lnTo>
                    <a:pt x="1792" y="374"/>
                  </a:lnTo>
                  <a:lnTo>
                    <a:pt x="1792" y="374"/>
                  </a:lnTo>
                  <a:lnTo>
                    <a:pt x="1789" y="347"/>
                  </a:lnTo>
                  <a:lnTo>
                    <a:pt x="1788" y="320"/>
                  </a:lnTo>
                  <a:lnTo>
                    <a:pt x="1788" y="320"/>
                  </a:lnTo>
                  <a:lnTo>
                    <a:pt x="1789" y="288"/>
                  </a:lnTo>
                  <a:lnTo>
                    <a:pt x="1794" y="255"/>
                  </a:lnTo>
                  <a:lnTo>
                    <a:pt x="1802" y="225"/>
                  </a:lnTo>
                  <a:lnTo>
                    <a:pt x="1813" y="195"/>
                  </a:lnTo>
                  <a:lnTo>
                    <a:pt x="1813" y="195"/>
                  </a:lnTo>
                  <a:lnTo>
                    <a:pt x="1827" y="168"/>
                  </a:lnTo>
                  <a:lnTo>
                    <a:pt x="1843" y="141"/>
                  </a:lnTo>
                  <a:lnTo>
                    <a:pt x="1862" y="115"/>
                  </a:lnTo>
                  <a:lnTo>
                    <a:pt x="1883" y="93"/>
                  </a:lnTo>
                  <a:lnTo>
                    <a:pt x="1883" y="93"/>
                  </a:lnTo>
                  <a:lnTo>
                    <a:pt x="1905" y="73"/>
                  </a:lnTo>
                  <a:lnTo>
                    <a:pt x="1930" y="54"/>
                  </a:lnTo>
                  <a:lnTo>
                    <a:pt x="1956" y="38"/>
                  </a:lnTo>
                  <a:lnTo>
                    <a:pt x="1984" y="23"/>
                  </a:lnTo>
                  <a:lnTo>
                    <a:pt x="1984" y="23"/>
                  </a:lnTo>
                  <a:lnTo>
                    <a:pt x="2014" y="14"/>
                  </a:lnTo>
                  <a:lnTo>
                    <a:pt x="2045" y="6"/>
                  </a:lnTo>
                  <a:lnTo>
                    <a:pt x="2076" y="1"/>
                  </a:lnTo>
                  <a:lnTo>
                    <a:pt x="2110" y="0"/>
                  </a:lnTo>
                  <a:lnTo>
                    <a:pt x="2110" y="0"/>
                  </a:lnTo>
                  <a:close/>
                </a:path>
              </a:pathLst>
            </a:custGeom>
            <a:solidFill>
              <a:schemeClr val="accent4"/>
            </a:solidFill>
            <a:ln w="19050" cap="rnd">
              <a:solidFill>
                <a:schemeClr val="bg1"/>
              </a:solidFill>
              <a:round/>
            </a:ln>
          </p:spPr>
          <p:txBody>
            <a:bodyPr anchor="ctr"/>
            <a:lstStyle/>
            <a:p>
              <a:pPr algn="ctr"/>
              <a:endParaRPr sz="1600">
                <a:cs typeface="+mn-ea"/>
                <a:sym typeface="+mn-lt"/>
              </a:endParaRPr>
            </a:p>
          </p:txBody>
        </p:sp>
        <p:sp>
          <p:nvSpPr>
            <p:cNvPr id="5" name="Freeform: Shape 3"/>
            <p:cNvSpPr/>
            <p:nvPr/>
          </p:nvSpPr>
          <p:spPr bwMode="auto">
            <a:xfrm>
              <a:off x="4204662" y="1556792"/>
              <a:ext cx="2328354" cy="2350479"/>
            </a:xfrm>
            <a:custGeom>
              <a:avLst/>
              <a:gdLst>
                <a:gd name="T0" fmla="*/ 2133 w 3789"/>
                <a:gd name="T1" fmla="*/ 10 h 3823"/>
                <a:gd name="T2" fmla="*/ 2240 w 3789"/>
                <a:gd name="T3" fmla="*/ 46 h 3823"/>
                <a:gd name="T4" fmla="*/ 2349 w 3789"/>
                <a:gd name="T5" fmla="*/ 119 h 3823"/>
                <a:gd name="T6" fmla="*/ 2421 w 3789"/>
                <a:gd name="T7" fmla="*/ 203 h 3823"/>
                <a:gd name="T8" fmla="*/ 2471 w 3789"/>
                <a:gd name="T9" fmla="*/ 303 h 3823"/>
                <a:gd name="T10" fmla="*/ 2498 w 3789"/>
                <a:gd name="T11" fmla="*/ 439 h 3823"/>
                <a:gd name="T12" fmla="*/ 2505 w 3789"/>
                <a:gd name="T13" fmla="*/ 1826 h 3823"/>
                <a:gd name="T14" fmla="*/ 2535 w 3789"/>
                <a:gd name="T15" fmla="*/ 1715 h 3823"/>
                <a:gd name="T16" fmla="*/ 2605 w 3789"/>
                <a:gd name="T17" fmla="*/ 1601 h 3823"/>
                <a:gd name="T18" fmla="*/ 2684 w 3789"/>
                <a:gd name="T19" fmla="*/ 1525 h 3823"/>
                <a:gd name="T20" fmla="*/ 2779 w 3789"/>
                <a:gd name="T21" fmla="*/ 1467 h 3823"/>
                <a:gd name="T22" fmla="*/ 2911 w 3789"/>
                <a:gd name="T23" fmla="*/ 1433 h 3823"/>
                <a:gd name="T24" fmla="*/ 3032 w 3789"/>
                <a:gd name="T25" fmla="*/ 1437 h 3823"/>
                <a:gd name="T26" fmla="*/ 3168 w 3789"/>
                <a:gd name="T27" fmla="*/ 1482 h 3823"/>
                <a:gd name="T28" fmla="*/ 3228 w 3789"/>
                <a:gd name="T29" fmla="*/ 2665 h 3823"/>
                <a:gd name="T30" fmla="*/ 3273 w 3789"/>
                <a:gd name="T31" fmla="*/ 2624 h 3823"/>
                <a:gd name="T32" fmla="*/ 3351 w 3789"/>
                <a:gd name="T33" fmla="*/ 2581 h 3823"/>
                <a:gd name="T34" fmla="*/ 3441 w 3789"/>
                <a:gd name="T35" fmla="*/ 2560 h 3823"/>
                <a:gd name="T36" fmla="*/ 3592 w 3789"/>
                <a:gd name="T37" fmla="*/ 2584 h 3823"/>
                <a:gd name="T38" fmla="*/ 3695 w 3789"/>
                <a:gd name="T39" fmla="*/ 2654 h 3823"/>
                <a:gd name="T40" fmla="*/ 3774 w 3789"/>
                <a:gd name="T41" fmla="*/ 2786 h 3823"/>
                <a:gd name="T42" fmla="*/ 3782 w 3789"/>
                <a:gd name="T43" fmla="*/ 2946 h 3823"/>
                <a:gd name="T44" fmla="*/ 3716 w 3789"/>
                <a:gd name="T45" fmla="*/ 3086 h 3823"/>
                <a:gd name="T46" fmla="*/ 3592 w 3789"/>
                <a:gd name="T47" fmla="*/ 3178 h 3823"/>
                <a:gd name="T48" fmla="*/ 3466 w 3789"/>
                <a:gd name="T49" fmla="*/ 3203 h 3823"/>
                <a:gd name="T50" fmla="*/ 3373 w 3789"/>
                <a:gd name="T51" fmla="*/ 3190 h 3823"/>
                <a:gd name="T52" fmla="*/ 3290 w 3789"/>
                <a:gd name="T53" fmla="*/ 3151 h 3823"/>
                <a:gd name="T54" fmla="*/ 3243 w 3789"/>
                <a:gd name="T55" fmla="*/ 3112 h 3823"/>
                <a:gd name="T56" fmla="*/ 2627 w 3789"/>
                <a:gd name="T57" fmla="*/ 3823 h 3823"/>
                <a:gd name="T58" fmla="*/ 2665 w 3789"/>
                <a:gd name="T59" fmla="*/ 3731 h 3823"/>
                <a:gd name="T60" fmla="*/ 2679 w 3789"/>
                <a:gd name="T61" fmla="*/ 3630 h 3823"/>
                <a:gd name="T62" fmla="*/ 2662 w 3789"/>
                <a:gd name="T63" fmla="*/ 3515 h 3823"/>
                <a:gd name="T64" fmla="*/ 2567 w 3789"/>
                <a:gd name="T65" fmla="*/ 3358 h 3823"/>
                <a:gd name="T66" fmla="*/ 2446 w 3789"/>
                <a:gd name="T67" fmla="*/ 3276 h 3823"/>
                <a:gd name="T68" fmla="*/ 2297 w 3789"/>
                <a:gd name="T69" fmla="*/ 3246 h 3823"/>
                <a:gd name="T70" fmla="*/ 2201 w 3789"/>
                <a:gd name="T71" fmla="*/ 3257 h 3823"/>
                <a:gd name="T72" fmla="*/ 2052 w 3789"/>
                <a:gd name="T73" fmla="*/ 3333 h 3823"/>
                <a:gd name="T74" fmla="*/ 1944 w 3789"/>
                <a:gd name="T75" fmla="*/ 3479 h 3823"/>
                <a:gd name="T76" fmla="*/ 1914 w 3789"/>
                <a:gd name="T77" fmla="*/ 3609 h 3823"/>
                <a:gd name="T78" fmla="*/ 1922 w 3789"/>
                <a:gd name="T79" fmla="*/ 3706 h 3823"/>
                <a:gd name="T80" fmla="*/ 1955 w 3789"/>
                <a:gd name="T81" fmla="*/ 3799 h 3823"/>
                <a:gd name="T82" fmla="*/ 67 w 3789"/>
                <a:gd name="T83" fmla="*/ 3764 h 3823"/>
                <a:gd name="T84" fmla="*/ 13 w 3789"/>
                <a:gd name="T85" fmla="*/ 3652 h 3823"/>
                <a:gd name="T86" fmla="*/ 0 w 3789"/>
                <a:gd name="T87" fmla="*/ 3557 h 3823"/>
                <a:gd name="T88" fmla="*/ 16 w 3789"/>
                <a:gd name="T89" fmla="*/ 3415 h 3823"/>
                <a:gd name="T90" fmla="*/ 68 w 3789"/>
                <a:gd name="T91" fmla="*/ 3304 h 3823"/>
                <a:gd name="T92" fmla="*/ 168 w 3789"/>
                <a:gd name="T93" fmla="*/ 3204 h 3823"/>
                <a:gd name="T94" fmla="*/ 278 w 3789"/>
                <a:gd name="T95" fmla="*/ 3149 h 3823"/>
                <a:gd name="T96" fmla="*/ 462 w 3789"/>
                <a:gd name="T97" fmla="*/ 3108 h 3823"/>
                <a:gd name="T98" fmla="*/ 697 w 3789"/>
                <a:gd name="T99" fmla="*/ 3108 h 3823"/>
                <a:gd name="T100" fmla="*/ 897 w 3789"/>
                <a:gd name="T101" fmla="*/ 3138 h 3823"/>
                <a:gd name="T102" fmla="*/ 1235 w 3789"/>
                <a:gd name="T103" fmla="*/ 3247 h 3823"/>
                <a:gd name="T104" fmla="*/ 1419 w 3789"/>
                <a:gd name="T105" fmla="*/ 3349 h 3823"/>
                <a:gd name="T106" fmla="*/ 1530 w 3789"/>
                <a:gd name="T107" fmla="*/ 3446 h 3823"/>
                <a:gd name="T108" fmla="*/ 1582 w 3789"/>
                <a:gd name="T109" fmla="*/ 466 h 3823"/>
                <a:gd name="T110" fmla="*/ 1603 w 3789"/>
                <a:gd name="T111" fmla="*/ 328 h 3823"/>
                <a:gd name="T112" fmla="*/ 1649 w 3789"/>
                <a:gd name="T113" fmla="*/ 225 h 3823"/>
                <a:gd name="T114" fmla="*/ 1717 w 3789"/>
                <a:gd name="T115" fmla="*/ 138 h 3823"/>
                <a:gd name="T116" fmla="*/ 1822 w 3789"/>
                <a:gd name="T117" fmla="*/ 57 h 3823"/>
                <a:gd name="T118" fmla="*/ 1927 w 3789"/>
                <a:gd name="T119" fmla="*/ 16 h 3823"/>
                <a:gd name="T120" fmla="*/ 2041 w 3789"/>
                <a:gd name="T121" fmla="*/ 0 h 3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89" h="3823">
                  <a:moveTo>
                    <a:pt x="2041" y="0"/>
                  </a:moveTo>
                  <a:lnTo>
                    <a:pt x="2041" y="0"/>
                  </a:lnTo>
                  <a:lnTo>
                    <a:pt x="2063" y="2"/>
                  </a:lnTo>
                  <a:lnTo>
                    <a:pt x="2087" y="3"/>
                  </a:lnTo>
                  <a:lnTo>
                    <a:pt x="2111" y="6"/>
                  </a:lnTo>
                  <a:lnTo>
                    <a:pt x="2133" y="10"/>
                  </a:lnTo>
                  <a:lnTo>
                    <a:pt x="2155" y="14"/>
                  </a:lnTo>
                  <a:lnTo>
                    <a:pt x="2176" y="21"/>
                  </a:lnTo>
                  <a:lnTo>
                    <a:pt x="2198" y="29"/>
                  </a:lnTo>
                  <a:lnTo>
                    <a:pt x="2219" y="36"/>
                  </a:lnTo>
                  <a:lnTo>
                    <a:pt x="2219" y="36"/>
                  </a:lnTo>
                  <a:lnTo>
                    <a:pt x="2240" y="46"/>
                  </a:lnTo>
                  <a:lnTo>
                    <a:pt x="2259" y="56"/>
                  </a:lnTo>
                  <a:lnTo>
                    <a:pt x="2278" y="67"/>
                  </a:lnTo>
                  <a:lnTo>
                    <a:pt x="2297" y="79"/>
                  </a:lnTo>
                  <a:lnTo>
                    <a:pt x="2314" y="92"/>
                  </a:lnTo>
                  <a:lnTo>
                    <a:pt x="2332" y="105"/>
                  </a:lnTo>
                  <a:lnTo>
                    <a:pt x="2349" y="119"/>
                  </a:lnTo>
                  <a:lnTo>
                    <a:pt x="2365" y="135"/>
                  </a:lnTo>
                  <a:lnTo>
                    <a:pt x="2365" y="135"/>
                  </a:lnTo>
                  <a:lnTo>
                    <a:pt x="2379" y="151"/>
                  </a:lnTo>
                  <a:lnTo>
                    <a:pt x="2395" y="168"/>
                  </a:lnTo>
                  <a:lnTo>
                    <a:pt x="2408" y="186"/>
                  </a:lnTo>
                  <a:lnTo>
                    <a:pt x="2421" y="203"/>
                  </a:lnTo>
                  <a:lnTo>
                    <a:pt x="2433" y="222"/>
                  </a:lnTo>
                  <a:lnTo>
                    <a:pt x="2444" y="241"/>
                  </a:lnTo>
                  <a:lnTo>
                    <a:pt x="2454" y="262"/>
                  </a:lnTo>
                  <a:lnTo>
                    <a:pt x="2463" y="282"/>
                  </a:lnTo>
                  <a:lnTo>
                    <a:pt x="2463" y="282"/>
                  </a:lnTo>
                  <a:lnTo>
                    <a:pt x="2471" y="303"/>
                  </a:lnTo>
                  <a:lnTo>
                    <a:pt x="2479" y="325"/>
                  </a:lnTo>
                  <a:lnTo>
                    <a:pt x="2484" y="347"/>
                  </a:lnTo>
                  <a:lnTo>
                    <a:pt x="2490" y="370"/>
                  </a:lnTo>
                  <a:lnTo>
                    <a:pt x="2494" y="392"/>
                  </a:lnTo>
                  <a:lnTo>
                    <a:pt x="2497" y="416"/>
                  </a:lnTo>
                  <a:lnTo>
                    <a:pt x="2498" y="439"/>
                  </a:lnTo>
                  <a:lnTo>
                    <a:pt x="2500" y="463"/>
                  </a:lnTo>
                  <a:lnTo>
                    <a:pt x="2500" y="1897"/>
                  </a:lnTo>
                  <a:lnTo>
                    <a:pt x="2500" y="1897"/>
                  </a:lnTo>
                  <a:lnTo>
                    <a:pt x="2500" y="1872"/>
                  </a:lnTo>
                  <a:lnTo>
                    <a:pt x="2501" y="1850"/>
                  </a:lnTo>
                  <a:lnTo>
                    <a:pt x="2505" y="1826"/>
                  </a:lnTo>
                  <a:lnTo>
                    <a:pt x="2508" y="1804"/>
                  </a:lnTo>
                  <a:lnTo>
                    <a:pt x="2514" y="1780"/>
                  </a:lnTo>
                  <a:lnTo>
                    <a:pt x="2521" y="1758"/>
                  </a:lnTo>
                  <a:lnTo>
                    <a:pt x="2527" y="1737"/>
                  </a:lnTo>
                  <a:lnTo>
                    <a:pt x="2535" y="1715"/>
                  </a:lnTo>
                  <a:lnTo>
                    <a:pt x="2535" y="1715"/>
                  </a:lnTo>
                  <a:lnTo>
                    <a:pt x="2544" y="1696"/>
                  </a:lnTo>
                  <a:lnTo>
                    <a:pt x="2554" y="1675"/>
                  </a:lnTo>
                  <a:lnTo>
                    <a:pt x="2565" y="1656"/>
                  </a:lnTo>
                  <a:lnTo>
                    <a:pt x="2578" y="1637"/>
                  </a:lnTo>
                  <a:lnTo>
                    <a:pt x="2590" y="1618"/>
                  </a:lnTo>
                  <a:lnTo>
                    <a:pt x="2605" y="1601"/>
                  </a:lnTo>
                  <a:lnTo>
                    <a:pt x="2619" y="1583"/>
                  </a:lnTo>
                  <a:lnTo>
                    <a:pt x="2633" y="1567"/>
                  </a:lnTo>
                  <a:lnTo>
                    <a:pt x="2633" y="1567"/>
                  </a:lnTo>
                  <a:lnTo>
                    <a:pt x="2649" y="1551"/>
                  </a:lnTo>
                  <a:lnTo>
                    <a:pt x="2667" y="1537"/>
                  </a:lnTo>
                  <a:lnTo>
                    <a:pt x="2684" y="1525"/>
                  </a:lnTo>
                  <a:lnTo>
                    <a:pt x="2701" y="1510"/>
                  </a:lnTo>
                  <a:lnTo>
                    <a:pt x="2721" y="1499"/>
                  </a:lnTo>
                  <a:lnTo>
                    <a:pt x="2740" y="1488"/>
                  </a:lnTo>
                  <a:lnTo>
                    <a:pt x="2759" y="1477"/>
                  </a:lnTo>
                  <a:lnTo>
                    <a:pt x="2779" y="1467"/>
                  </a:lnTo>
                  <a:lnTo>
                    <a:pt x="2779" y="1467"/>
                  </a:lnTo>
                  <a:lnTo>
                    <a:pt x="2800" y="1459"/>
                  </a:lnTo>
                  <a:lnTo>
                    <a:pt x="2822" y="1452"/>
                  </a:lnTo>
                  <a:lnTo>
                    <a:pt x="2844" y="1445"/>
                  </a:lnTo>
                  <a:lnTo>
                    <a:pt x="2867" y="1440"/>
                  </a:lnTo>
                  <a:lnTo>
                    <a:pt x="2889" y="1436"/>
                  </a:lnTo>
                  <a:lnTo>
                    <a:pt x="2911" y="1433"/>
                  </a:lnTo>
                  <a:lnTo>
                    <a:pt x="2935" y="1431"/>
                  </a:lnTo>
                  <a:lnTo>
                    <a:pt x="2959" y="1431"/>
                  </a:lnTo>
                  <a:lnTo>
                    <a:pt x="2959" y="1431"/>
                  </a:lnTo>
                  <a:lnTo>
                    <a:pt x="2995" y="1433"/>
                  </a:lnTo>
                  <a:lnTo>
                    <a:pt x="3032" y="1437"/>
                  </a:lnTo>
                  <a:lnTo>
                    <a:pt x="3032" y="1437"/>
                  </a:lnTo>
                  <a:lnTo>
                    <a:pt x="3068" y="1444"/>
                  </a:lnTo>
                  <a:lnTo>
                    <a:pt x="3103" y="1453"/>
                  </a:lnTo>
                  <a:lnTo>
                    <a:pt x="3103" y="1453"/>
                  </a:lnTo>
                  <a:lnTo>
                    <a:pt x="3136" y="1466"/>
                  </a:lnTo>
                  <a:lnTo>
                    <a:pt x="3168" y="1482"/>
                  </a:lnTo>
                  <a:lnTo>
                    <a:pt x="3168" y="1482"/>
                  </a:lnTo>
                  <a:lnTo>
                    <a:pt x="3198" y="1499"/>
                  </a:lnTo>
                  <a:lnTo>
                    <a:pt x="3228" y="1520"/>
                  </a:lnTo>
                  <a:lnTo>
                    <a:pt x="3228" y="2581"/>
                  </a:lnTo>
                  <a:lnTo>
                    <a:pt x="3228" y="2621"/>
                  </a:lnTo>
                  <a:lnTo>
                    <a:pt x="3228" y="2665"/>
                  </a:lnTo>
                  <a:lnTo>
                    <a:pt x="3228" y="2665"/>
                  </a:lnTo>
                  <a:lnTo>
                    <a:pt x="3243" y="2651"/>
                  </a:lnTo>
                  <a:lnTo>
                    <a:pt x="3243" y="2651"/>
                  </a:lnTo>
                  <a:lnTo>
                    <a:pt x="3257" y="2637"/>
                  </a:lnTo>
                  <a:lnTo>
                    <a:pt x="3257" y="2637"/>
                  </a:lnTo>
                  <a:lnTo>
                    <a:pt x="3273" y="2624"/>
                  </a:lnTo>
                  <a:lnTo>
                    <a:pt x="3273" y="2624"/>
                  </a:lnTo>
                  <a:lnTo>
                    <a:pt x="3290" y="2613"/>
                  </a:lnTo>
                  <a:lnTo>
                    <a:pt x="3290" y="2613"/>
                  </a:lnTo>
                  <a:lnTo>
                    <a:pt x="3309" y="2600"/>
                  </a:lnTo>
                  <a:lnTo>
                    <a:pt x="3330" y="2589"/>
                  </a:lnTo>
                  <a:lnTo>
                    <a:pt x="3330" y="2589"/>
                  </a:lnTo>
                  <a:lnTo>
                    <a:pt x="3351" y="2581"/>
                  </a:lnTo>
                  <a:lnTo>
                    <a:pt x="3373" y="2573"/>
                  </a:lnTo>
                  <a:lnTo>
                    <a:pt x="3373" y="2573"/>
                  </a:lnTo>
                  <a:lnTo>
                    <a:pt x="3395" y="2567"/>
                  </a:lnTo>
                  <a:lnTo>
                    <a:pt x="3417" y="2562"/>
                  </a:lnTo>
                  <a:lnTo>
                    <a:pt x="3417" y="2562"/>
                  </a:lnTo>
                  <a:lnTo>
                    <a:pt x="3441" y="2560"/>
                  </a:lnTo>
                  <a:lnTo>
                    <a:pt x="3466" y="2559"/>
                  </a:lnTo>
                  <a:lnTo>
                    <a:pt x="3466" y="2559"/>
                  </a:lnTo>
                  <a:lnTo>
                    <a:pt x="3498" y="2560"/>
                  </a:lnTo>
                  <a:lnTo>
                    <a:pt x="3532" y="2565"/>
                  </a:lnTo>
                  <a:lnTo>
                    <a:pt x="3562" y="2573"/>
                  </a:lnTo>
                  <a:lnTo>
                    <a:pt x="3592" y="2584"/>
                  </a:lnTo>
                  <a:lnTo>
                    <a:pt x="3592" y="2584"/>
                  </a:lnTo>
                  <a:lnTo>
                    <a:pt x="3620" y="2598"/>
                  </a:lnTo>
                  <a:lnTo>
                    <a:pt x="3646" y="2614"/>
                  </a:lnTo>
                  <a:lnTo>
                    <a:pt x="3671" y="2632"/>
                  </a:lnTo>
                  <a:lnTo>
                    <a:pt x="3695" y="2654"/>
                  </a:lnTo>
                  <a:lnTo>
                    <a:pt x="3695" y="2654"/>
                  </a:lnTo>
                  <a:lnTo>
                    <a:pt x="3716" y="2676"/>
                  </a:lnTo>
                  <a:lnTo>
                    <a:pt x="3733" y="2702"/>
                  </a:lnTo>
                  <a:lnTo>
                    <a:pt x="3751" y="2727"/>
                  </a:lnTo>
                  <a:lnTo>
                    <a:pt x="3763" y="2756"/>
                  </a:lnTo>
                  <a:lnTo>
                    <a:pt x="3763" y="2756"/>
                  </a:lnTo>
                  <a:lnTo>
                    <a:pt x="3774" y="2786"/>
                  </a:lnTo>
                  <a:lnTo>
                    <a:pt x="3782" y="2816"/>
                  </a:lnTo>
                  <a:lnTo>
                    <a:pt x="3787" y="2848"/>
                  </a:lnTo>
                  <a:lnTo>
                    <a:pt x="3789" y="2881"/>
                  </a:lnTo>
                  <a:lnTo>
                    <a:pt x="3789" y="2881"/>
                  </a:lnTo>
                  <a:lnTo>
                    <a:pt x="3787" y="2914"/>
                  </a:lnTo>
                  <a:lnTo>
                    <a:pt x="3782" y="2946"/>
                  </a:lnTo>
                  <a:lnTo>
                    <a:pt x="3774" y="2978"/>
                  </a:lnTo>
                  <a:lnTo>
                    <a:pt x="3763" y="3006"/>
                  </a:lnTo>
                  <a:lnTo>
                    <a:pt x="3763" y="3006"/>
                  </a:lnTo>
                  <a:lnTo>
                    <a:pt x="3751" y="3035"/>
                  </a:lnTo>
                  <a:lnTo>
                    <a:pt x="3733" y="3062"/>
                  </a:lnTo>
                  <a:lnTo>
                    <a:pt x="3716" y="3086"/>
                  </a:lnTo>
                  <a:lnTo>
                    <a:pt x="3695" y="3109"/>
                  </a:lnTo>
                  <a:lnTo>
                    <a:pt x="3695" y="3109"/>
                  </a:lnTo>
                  <a:lnTo>
                    <a:pt x="3671" y="3130"/>
                  </a:lnTo>
                  <a:lnTo>
                    <a:pt x="3646" y="3149"/>
                  </a:lnTo>
                  <a:lnTo>
                    <a:pt x="3620" y="3165"/>
                  </a:lnTo>
                  <a:lnTo>
                    <a:pt x="3592" y="3178"/>
                  </a:lnTo>
                  <a:lnTo>
                    <a:pt x="3592" y="3178"/>
                  </a:lnTo>
                  <a:lnTo>
                    <a:pt x="3562" y="3189"/>
                  </a:lnTo>
                  <a:lnTo>
                    <a:pt x="3532" y="3197"/>
                  </a:lnTo>
                  <a:lnTo>
                    <a:pt x="3498" y="3201"/>
                  </a:lnTo>
                  <a:lnTo>
                    <a:pt x="3466" y="3203"/>
                  </a:lnTo>
                  <a:lnTo>
                    <a:pt x="3466" y="3203"/>
                  </a:lnTo>
                  <a:lnTo>
                    <a:pt x="3441" y="3203"/>
                  </a:lnTo>
                  <a:lnTo>
                    <a:pt x="3417" y="3200"/>
                  </a:lnTo>
                  <a:lnTo>
                    <a:pt x="3417" y="3200"/>
                  </a:lnTo>
                  <a:lnTo>
                    <a:pt x="3395" y="3195"/>
                  </a:lnTo>
                  <a:lnTo>
                    <a:pt x="3373" y="3190"/>
                  </a:lnTo>
                  <a:lnTo>
                    <a:pt x="3373" y="3190"/>
                  </a:lnTo>
                  <a:lnTo>
                    <a:pt x="3351" y="3182"/>
                  </a:lnTo>
                  <a:lnTo>
                    <a:pt x="3330" y="3173"/>
                  </a:lnTo>
                  <a:lnTo>
                    <a:pt x="3330" y="3173"/>
                  </a:lnTo>
                  <a:lnTo>
                    <a:pt x="3309" y="3162"/>
                  </a:lnTo>
                  <a:lnTo>
                    <a:pt x="3290" y="3151"/>
                  </a:lnTo>
                  <a:lnTo>
                    <a:pt x="3290" y="3151"/>
                  </a:lnTo>
                  <a:lnTo>
                    <a:pt x="3273" y="3138"/>
                  </a:lnTo>
                  <a:lnTo>
                    <a:pt x="3273" y="3138"/>
                  </a:lnTo>
                  <a:lnTo>
                    <a:pt x="3257" y="3125"/>
                  </a:lnTo>
                  <a:lnTo>
                    <a:pt x="3257" y="3125"/>
                  </a:lnTo>
                  <a:lnTo>
                    <a:pt x="3243" y="3112"/>
                  </a:lnTo>
                  <a:lnTo>
                    <a:pt x="3243" y="3112"/>
                  </a:lnTo>
                  <a:lnTo>
                    <a:pt x="3228" y="3097"/>
                  </a:lnTo>
                  <a:lnTo>
                    <a:pt x="3228" y="3141"/>
                  </a:lnTo>
                  <a:lnTo>
                    <a:pt x="3228" y="3182"/>
                  </a:lnTo>
                  <a:lnTo>
                    <a:pt x="3228" y="3823"/>
                  </a:lnTo>
                  <a:lnTo>
                    <a:pt x="2627" y="3823"/>
                  </a:lnTo>
                  <a:lnTo>
                    <a:pt x="2627" y="3823"/>
                  </a:lnTo>
                  <a:lnTo>
                    <a:pt x="2638" y="3801"/>
                  </a:lnTo>
                  <a:lnTo>
                    <a:pt x="2649" y="3779"/>
                  </a:lnTo>
                  <a:lnTo>
                    <a:pt x="2649" y="3779"/>
                  </a:lnTo>
                  <a:lnTo>
                    <a:pt x="2659" y="3755"/>
                  </a:lnTo>
                  <a:lnTo>
                    <a:pt x="2665" y="3731"/>
                  </a:lnTo>
                  <a:lnTo>
                    <a:pt x="2665" y="3731"/>
                  </a:lnTo>
                  <a:lnTo>
                    <a:pt x="2671" y="3706"/>
                  </a:lnTo>
                  <a:lnTo>
                    <a:pt x="2676" y="3680"/>
                  </a:lnTo>
                  <a:lnTo>
                    <a:pt x="2676" y="3680"/>
                  </a:lnTo>
                  <a:lnTo>
                    <a:pt x="2679" y="3655"/>
                  </a:lnTo>
                  <a:lnTo>
                    <a:pt x="2679" y="3630"/>
                  </a:lnTo>
                  <a:lnTo>
                    <a:pt x="2679" y="3630"/>
                  </a:lnTo>
                  <a:lnTo>
                    <a:pt x="2679" y="3609"/>
                  </a:lnTo>
                  <a:lnTo>
                    <a:pt x="2678" y="3590"/>
                  </a:lnTo>
                  <a:lnTo>
                    <a:pt x="2674" y="3571"/>
                  </a:lnTo>
                  <a:lnTo>
                    <a:pt x="2671" y="3552"/>
                  </a:lnTo>
                  <a:lnTo>
                    <a:pt x="2668" y="3533"/>
                  </a:lnTo>
                  <a:lnTo>
                    <a:pt x="2662" y="3515"/>
                  </a:lnTo>
                  <a:lnTo>
                    <a:pt x="2649" y="3481"/>
                  </a:lnTo>
                  <a:lnTo>
                    <a:pt x="2649" y="3481"/>
                  </a:lnTo>
                  <a:lnTo>
                    <a:pt x="2633" y="3447"/>
                  </a:lnTo>
                  <a:lnTo>
                    <a:pt x="2614" y="3415"/>
                  </a:lnTo>
                  <a:lnTo>
                    <a:pt x="2592" y="3385"/>
                  </a:lnTo>
                  <a:lnTo>
                    <a:pt x="2567" y="3358"/>
                  </a:lnTo>
                  <a:lnTo>
                    <a:pt x="2567" y="3358"/>
                  </a:lnTo>
                  <a:lnTo>
                    <a:pt x="2540" y="3333"/>
                  </a:lnTo>
                  <a:lnTo>
                    <a:pt x="2511" y="3311"/>
                  </a:lnTo>
                  <a:lnTo>
                    <a:pt x="2479" y="3292"/>
                  </a:lnTo>
                  <a:lnTo>
                    <a:pt x="2446" y="3276"/>
                  </a:lnTo>
                  <a:lnTo>
                    <a:pt x="2446" y="3276"/>
                  </a:lnTo>
                  <a:lnTo>
                    <a:pt x="2409" y="3263"/>
                  </a:lnTo>
                  <a:lnTo>
                    <a:pt x="2373" y="3254"/>
                  </a:lnTo>
                  <a:lnTo>
                    <a:pt x="2355" y="3250"/>
                  </a:lnTo>
                  <a:lnTo>
                    <a:pt x="2335" y="3247"/>
                  </a:lnTo>
                  <a:lnTo>
                    <a:pt x="2316" y="3246"/>
                  </a:lnTo>
                  <a:lnTo>
                    <a:pt x="2297" y="3246"/>
                  </a:lnTo>
                  <a:lnTo>
                    <a:pt x="2297" y="3246"/>
                  </a:lnTo>
                  <a:lnTo>
                    <a:pt x="2276" y="3246"/>
                  </a:lnTo>
                  <a:lnTo>
                    <a:pt x="2257" y="3247"/>
                  </a:lnTo>
                  <a:lnTo>
                    <a:pt x="2238" y="3250"/>
                  </a:lnTo>
                  <a:lnTo>
                    <a:pt x="2219" y="3254"/>
                  </a:lnTo>
                  <a:lnTo>
                    <a:pt x="2201" y="3257"/>
                  </a:lnTo>
                  <a:lnTo>
                    <a:pt x="2182" y="3263"/>
                  </a:lnTo>
                  <a:lnTo>
                    <a:pt x="2148" y="3276"/>
                  </a:lnTo>
                  <a:lnTo>
                    <a:pt x="2148" y="3276"/>
                  </a:lnTo>
                  <a:lnTo>
                    <a:pt x="2114" y="3292"/>
                  </a:lnTo>
                  <a:lnTo>
                    <a:pt x="2082" y="3311"/>
                  </a:lnTo>
                  <a:lnTo>
                    <a:pt x="2052" y="3333"/>
                  </a:lnTo>
                  <a:lnTo>
                    <a:pt x="2025" y="3358"/>
                  </a:lnTo>
                  <a:lnTo>
                    <a:pt x="2025" y="3358"/>
                  </a:lnTo>
                  <a:lnTo>
                    <a:pt x="2001" y="3385"/>
                  </a:lnTo>
                  <a:lnTo>
                    <a:pt x="1979" y="3414"/>
                  </a:lnTo>
                  <a:lnTo>
                    <a:pt x="1960" y="3446"/>
                  </a:lnTo>
                  <a:lnTo>
                    <a:pt x="1944" y="3479"/>
                  </a:lnTo>
                  <a:lnTo>
                    <a:pt x="1944" y="3479"/>
                  </a:lnTo>
                  <a:lnTo>
                    <a:pt x="1930" y="3515"/>
                  </a:lnTo>
                  <a:lnTo>
                    <a:pt x="1922" y="3552"/>
                  </a:lnTo>
                  <a:lnTo>
                    <a:pt x="1917" y="3571"/>
                  </a:lnTo>
                  <a:lnTo>
                    <a:pt x="1916" y="3590"/>
                  </a:lnTo>
                  <a:lnTo>
                    <a:pt x="1914" y="3609"/>
                  </a:lnTo>
                  <a:lnTo>
                    <a:pt x="1914" y="3628"/>
                  </a:lnTo>
                  <a:lnTo>
                    <a:pt x="1914" y="3628"/>
                  </a:lnTo>
                  <a:lnTo>
                    <a:pt x="1914" y="3655"/>
                  </a:lnTo>
                  <a:lnTo>
                    <a:pt x="1917" y="3680"/>
                  </a:lnTo>
                  <a:lnTo>
                    <a:pt x="1917" y="3680"/>
                  </a:lnTo>
                  <a:lnTo>
                    <a:pt x="1922" y="3706"/>
                  </a:lnTo>
                  <a:lnTo>
                    <a:pt x="1927" y="3730"/>
                  </a:lnTo>
                  <a:lnTo>
                    <a:pt x="1927" y="3730"/>
                  </a:lnTo>
                  <a:lnTo>
                    <a:pt x="1935" y="3755"/>
                  </a:lnTo>
                  <a:lnTo>
                    <a:pt x="1944" y="3777"/>
                  </a:lnTo>
                  <a:lnTo>
                    <a:pt x="1944" y="3777"/>
                  </a:lnTo>
                  <a:lnTo>
                    <a:pt x="1955" y="3799"/>
                  </a:lnTo>
                  <a:lnTo>
                    <a:pt x="1967" y="3822"/>
                  </a:lnTo>
                  <a:lnTo>
                    <a:pt x="114" y="3820"/>
                  </a:lnTo>
                  <a:lnTo>
                    <a:pt x="114" y="3820"/>
                  </a:lnTo>
                  <a:lnTo>
                    <a:pt x="89" y="3793"/>
                  </a:lnTo>
                  <a:lnTo>
                    <a:pt x="67" y="3764"/>
                  </a:lnTo>
                  <a:lnTo>
                    <a:pt x="67" y="3764"/>
                  </a:lnTo>
                  <a:lnTo>
                    <a:pt x="48" y="3734"/>
                  </a:lnTo>
                  <a:lnTo>
                    <a:pt x="30" y="3703"/>
                  </a:lnTo>
                  <a:lnTo>
                    <a:pt x="30" y="3703"/>
                  </a:lnTo>
                  <a:lnTo>
                    <a:pt x="24" y="3687"/>
                  </a:lnTo>
                  <a:lnTo>
                    <a:pt x="17" y="3669"/>
                  </a:lnTo>
                  <a:lnTo>
                    <a:pt x="13" y="3652"/>
                  </a:lnTo>
                  <a:lnTo>
                    <a:pt x="8" y="3634"/>
                  </a:lnTo>
                  <a:lnTo>
                    <a:pt x="8" y="3634"/>
                  </a:lnTo>
                  <a:lnTo>
                    <a:pt x="5" y="3615"/>
                  </a:lnTo>
                  <a:lnTo>
                    <a:pt x="2" y="3596"/>
                  </a:lnTo>
                  <a:lnTo>
                    <a:pt x="2" y="3577"/>
                  </a:lnTo>
                  <a:lnTo>
                    <a:pt x="0" y="3557"/>
                  </a:lnTo>
                  <a:lnTo>
                    <a:pt x="0" y="3557"/>
                  </a:lnTo>
                  <a:lnTo>
                    <a:pt x="0" y="3527"/>
                  </a:lnTo>
                  <a:lnTo>
                    <a:pt x="2" y="3496"/>
                  </a:lnTo>
                  <a:lnTo>
                    <a:pt x="6" y="3469"/>
                  </a:lnTo>
                  <a:lnTo>
                    <a:pt x="11" y="3442"/>
                  </a:lnTo>
                  <a:lnTo>
                    <a:pt x="16" y="3415"/>
                  </a:lnTo>
                  <a:lnTo>
                    <a:pt x="24" y="3392"/>
                  </a:lnTo>
                  <a:lnTo>
                    <a:pt x="33" y="3368"/>
                  </a:lnTo>
                  <a:lnTo>
                    <a:pt x="43" y="3346"/>
                  </a:lnTo>
                  <a:lnTo>
                    <a:pt x="43" y="3346"/>
                  </a:lnTo>
                  <a:lnTo>
                    <a:pt x="56" y="3323"/>
                  </a:lnTo>
                  <a:lnTo>
                    <a:pt x="68" y="3304"/>
                  </a:lnTo>
                  <a:lnTo>
                    <a:pt x="83" y="3285"/>
                  </a:lnTo>
                  <a:lnTo>
                    <a:pt x="97" y="3266"/>
                  </a:lnTo>
                  <a:lnTo>
                    <a:pt x="113" y="3249"/>
                  </a:lnTo>
                  <a:lnTo>
                    <a:pt x="130" y="3233"/>
                  </a:lnTo>
                  <a:lnTo>
                    <a:pt x="149" y="3219"/>
                  </a:lnTo>
                  <a:lnTo>
                    <a:pt x="168" y="3204"/>
                  </a:lnTo>
                  <a:lnTo>
                    <a:pt x="168" y="3204"/>
                  </a:lnTo>
                  <a:lnTo>
                    <a:pt x="189" y="3192"/>
                  </a:lnTo>
                  <a:lnTo>
                    <a:pt x="210" y="3179"/>
                  </a:lnTo>
                  <a:lnTo>
                    <a:pt x="232" y="3168"/>
                  </a:lnTo>
                  <a:lnTo>
                    <a:pt x="254" y="3158"/>
                  </a:lnTo>
                  <a:lnTo>
                    <a:pt x="278" y="3149"/>
                  </a:lnTo>
                  <a:lnTo>
                    <a:pt x="303" y="3141"/>
                  </a:lnTo>
                  <a:lnTo>
                    <a:pt x="329" y="3133"/>
                  </a:lnTo>
                  <a:lnTo>
                    <a:pt x="354" y="3127"/>
                  </a:lnTo>
                  <a:lnTo>
                    <a:pt x="354" y="3127"/>
                  </a:lnTo>
                  <a:lnTo>
                    <a:pt x="406" y="3116"/>
                  </a:lnTo>
                  <a:lnTo>
                    <a:pt x="462" y="3108"/>
                  </a:lnTo>
                  <a:lnTo>
                    <a:pt x="521" y="3103"/>
                  </a:lnTo>
                  <a:lnTo>
                    <a:pt x="579" y="3101"/>
                  </a:lnTo>
                  <a:lnTo>
                    <a:pt x="579" y="3101"/>
                  </a:lnTo>
                  <a:lnTo>
                    <a:pt x="617" y="3103"/>
                  </a:lnTo>
                  <a:lnTo>
                    <a:pt x="657" y="3105"/>
                  </a:lnTo>
                  <a:lnTo>
                    <a:pt x="697" y="3108"/>
                  </a:lnTo>
                  <a:lnTo>
                    <a:pt x="736" y="3111"/>
                  </a:lnTo>
                  <a:lnTo>
                    <a:pt x="776" y="3116"/>
                  </a:lnTo>
                  <a:lnTo>
                    <a:pt x="816" y="3122"/>
                  </a:lnTo>
                  <a:lnTo>
                    <a:pt x="857" y="3130"/>
                  </a:lnTo>
                  <a:lnTo>
                    <a:pt x="897" y="3138"/>
                  </a:lnTo>
                  <a:lnTo>
                    <a:pt x="897" y="3138"/>
                  </a:lnTo>
                  <a:lnTo>
                    <a:pt x="975" y="3157"/>
                  </a:lnTo>
                  <a:lnTo>
                    <a:pt x="1052" y="3179"/>
                  </a:lnTo>
                  <a:lnTo>
                    <a:pt x="1127" y="3204"/>
                  </a:lnTo>
                  <a:lnTo>
                    <a:pt x="1200" y="3231"/>
                  </a:lnTo>
                  <a:lnTo>
                    <a:pt x="1200" y="3231"/>
                  </a:lnTo>
                  <a:lnTo>
                    <a:pt x="1235" y="3247"/>
                  </a:lnTo>
                  <a:lnTo>
                    <a:pt x="1268" y="3263"/>
                  </a:lnTo>
                  <a:lnTo>
                    <a:pt x="1302" y="3279"/>
                  </a:lnTo>
                  <a:lnTo>
                    <a:pt x="1332" y="3297"/>
                  </a:lnTo>
                  <a:lnTo>
                    <a:pt x="1362" y="3314"/>
                  </a:lnTo>
                  <a:lnTo>
                    <a:pt x="1390" y="3331"/>
                  </a:lnTo>
                  <a:lnTo>
                    <a:pt x="1419" y="3349"/>
                  </a:lnTo>
                  <a:lnTo>
                    <a:pt x="1444" y="3368"/>
                  </a:lnTo>
                  <a:lnTo>
                    <a:pt x="1444" y="3368"/>
                  </a:lnTo>
                  <a:lnTo>
                    <a:pt x="1468" y="3387"/>
                  </a:lnTo>
                  <a:lnTo>
                    <a:pt x="1490" y="3406"/>
                  </a:lnTo>
                  <a:lnTo>
                    <a:pt x="1511" y="3427"/>
                  </a:lnTo>
                  <a:lnTo>
                    <a:pt x="1530" y="3446"/>
                  </a:lnTo>
                  <a:lnTo>
                    <a:pt x="1546" y="3466"/>
                  </a:lnTo>
                  <a:lnTo>
                    <a:pt x="1560" y="3487"/>
                  </a:lnTo>
                  <a:lnTo>
                    <a:pt x="1573" y="3506"/>
                  </a:lnTo>
                  <a:lnTo>
                    <a:pt x="1582" y="3527"/>
                  </a:lnTo>
                  <a:lnTo>
                    <a:pt x="1582" y="466"/>
                  </a:lnTo>
                  <a:lnTo>
                    <a:pt x="1582" y="466"/>
                  </a:lnTo>
                  <a:lnTo>
                    <a:pt x="1584" y="443"/>
                  </a:lnTo>
                  <a:lnTo>
                    <a:pt x="1586" y="419"/>
                  </a:lnTo>
                  <a:lnTo>
                    <a:pt x="1589" y="397"/>
                  </a:lnTo>
                  <a:lnTo>
                    <a:pt x="1592" y="373"/>
                  </a:lnTo>
                  <a:lnTo>
                    <a:pt x="1597" y="351"/>
                  </a:lnTo>
                  <a:lnTo>
                    <a:pt x="1603" y="328"/>
                  </a:lnTo>
                  <a:lnTo>
                    <a:pt x="1611" y="308"/>
                  </a:lnTo>
                  <a:lnTo>
                    <a:pt x="1619" y="286"/>
                  </a:lnTo>
                  <a:lnTo>
                    <a:pt x="1619" y="286"/>
                  </a:lnTo>
                  <a:lnTo>
                    <a:pt x="1628" y="265"/>
                  </a:lnTo>
                  <a:lnTo>
                    <a:pt x="1638" y="246"/>
                  </a:lnTo>
                  <a:lnTo>
                    <a:pt x="1649" y="225"/>
                  </a:lnTo>
                  <a:lnTo>
                    <a:pt x="1662" y="208"/>
                  </a:lnTo>
                  <a:lnTo>
                    <a:pt x="1675" y="189"/>
                  </a:lnTo>
                  <a:lnTo>
                    <a:pt x="1687" y="171"/>
                  </a:lnTo>
                  <a:lnTo>
                    <a:pt x="1702" y="154"/>
                  </a:lnTo>
                  <a:lnTo>
                    <a:pt x="1717" y="138"/>
                  </a:lnTo>
                  <a:lnTo>
                    <a:pt x="1717" y="138"/>
                  </a:lnTo>
                  <a:lnTo>
                    <a:pt x="1733" y="122"/>
                  </a:lnTo>
                  <a:lnTo>
                    <a:pt x="1749" y="108"/>
                  </a:lnTo>
                  <a:lnTo>
                    <a:pt x="1767" y="94"/>
                  </a:lnTo>
                  <a:lnTo>
                    <a:pt x="1784" y="81"/>
                  </a:lnTo>
                  <a:lnTo>
                    <a:pt x="1803" y="70"/>
                  </a:lnTo>
                  <a:lnTo>
                    <a:pt x="1822" y="57"/>
                  </a:lnTo>
                  <a:lnTo>
                    <a:pt x="1843" y="48"/>
                  </a:lnTo>
                  <a:lnTo>
                    <a:pt x="1862" y="38"/>
                  </a:lnTo>
                  <a:lnTo>
                    <a:pt x="1862" y="38"/>
                  </a:lnTo>
                  <a:lnTo>
                    <a:pt x="1882" y="30"/>
                  </a:lnTo>
                  <a:lnTo>
                    <a:pt x="1905" y="22"/>
                  </a:lnTo>
                  <a:lnTo>
                    <a:pt x="1927" y="16"/>
                  </a:lnTo>
                  <a:lnTo>
                    <a:pt x="1948" y="11"/>
                  </a:lnTo>
                  <a:lnTo>
                    <a:pt x="1971" y="6"/>
                  </a:lnTo>
                  <a:lnTo>
                    <a:pt x="1994" y="3"/>
                  </a:lnTo>
                  <a:lnTo>
                    <a:pt x="2017" y="2"/>
                  </a:lnTo>
                  <a:lnTo>
                    <a:pt x="2041" y="0"/>
                  </a:lnTo>
                  <a:lnTo>
                    <a:pt x="2041" y="0"/>
                  </a:lnTo>
                  <a:close/>
                </a:path>
              </a:pathLst>
            </a:custGeom>
            <a:solidFill>
              <a:schemeClr val="accent1"/>
            </a:solidFill>
            <a:ln w="19050" cap="rnd">
              <a:solidFill>
                <a:schemeClr val="bg1"/>
              </a:solidFill>
              <a:round/>
            </a:ln>
          </p:spPr>
          <p:txBody>
            <a:bodyPr anchor="ctr"/>
            <a:lstStyle/>
            <a:p>
              <a:pPr algn="ctr"/>
              <a:endParaRPr sz="1600">
                <a:cs typeface="+mn-ea"/>
                <a:sym typeface="+mn-lt"/>
              </a:endParaRPr>
            </a:p>
          </p:txBody>
        </p:sp>
        <p:sp>
          <p:nvSpPr>
            <p:cNvPr id="6" name="Freeform: Shape 4"/>
            <p:cNvSpPr/>
            <p:nvPr/>
          </p:nvSpPr>
          <p:spPr bwMode="auto">
            <a:xfrm>
              <a:off x="6226913" y="2523045"/>
              <a:ext cx="1213350" cy="1729668"/>
            </a:xfrm>
            <a:custGeom>
              <a:avLst/>
              <a:gdLst>
                <a:gd name="T0" fmla="*/ 53 w 1975"/>
                <a:gd name="T1" fmla="*/ 68 h 2814"/>
                <a:gd name="T2" fmla="*/ 94 w 1975"/>
                <a:gd name="T3" fmla="*/ 146 h 2814"/>
                <a:gd name="T4" fmla="*/ 124 w 1975"/>
                <a:gd name="T5" fmla="*/ 254 h 2814"/>
                <a:gd name="T6" fmla="*/ 129 w 1975"/>
                <a:gd name="T7" fmla="*/ 536 h 2814"/>
                <a:gd name="T8" fmla="*/ 156 w 1975"/>
                <a:gd name="T9" fmla="*/ 400 h 2814"/>
                <a:gd name="T10" fmla="*/ 207 w 1975"/>
                <a:gd name="T11" fmla="*/ 300 h 2814"/>
                <a:gd name="T12" fmla="*/ 280 w 1975"/>
                <a:gd name="T13" fmla="*/ 214 h 2814"/>
                <a:gd name="T14" fmla="*/ 389 w 1975"/>
                <a:gd name="T15" fmla="*/ 140 h 2814"/>
                <a:gd name="T16" fmla="*/ 496 w 1975"/>
                <a:gd name="T17" fmla="*/ 103 h 2814"/>
                <a:gd name="T18" fmla="*/ 613 w 1975"/>
                <a:gd name="T19" fmla="*/ 94 h 2814"/>
                <a:gd name="T20" fmla="*/ 748 w 1975"/>
                <a:gd name="T21" fmla="*/ 121 h 2814"/>
                <a:gd name="T22" fmla="*/ 846 w 1975"/>
                <a:gd name="T23" fmla="*/ 171 h 2814"/>
                <a:gd name="T24" fmla="*/ 930 w 1975"/>
                <a:gd name="T25" fmla="*/ 244 h 2814"/>
                <a:gd name="T26" fmla="*/ 1005 w 1975"/>
                <a:gd name="T27" fmla="*/ 355 h 2814"/>
                <a:gd name="T28" fmla="*/ 1040 w 1975"/>
                <a:gd name="T29" fmla="*/ 465 h 2814"/>
                <a:gd name="T30" fmla="*/ 1049 w 1975"/>
                <a:gd name="T31" fmla="*/ 914 h 2814"/>
                <a:gd name="T32" fmla="*/ 1070 w 1975"/>
                <a:gd name="T33" fmla="*/ 776 h 2814"/>
                <a:gd name="T34" fmla="*/ 1118 w 1975"/>
                <a:gd name="T35" fmla="*/ 671 h 2814"/>
                <a:gd name="T36" fmla="*/ 1186 w 1975"/>
                <a:gd name="T37" fmla="*/ 584 h 2814"/>
                <a:gd name="T38" fmla="*/ 1292 w 1975"/>
                <a:gd name="T39" fmla="*/ 503 h 2814"/>
                <a:gd name="T40" fmla="*/ 1397 w 1975"/>
                <a:gd name="T41" fmla="*/ 462 h 2814"/>
                <a:gd name="T42" fmla="*/ 1513 w 1975"/>
                <a:gd name="T43" fmla="*/ 447 h 2814"/>
                <a:gd name="T44" fmla="*/ 1649 w 1975"/>
                <a:gd name="T45" fmla="*/ 468 h 2814"/>
                <a:gd name="T46" fmla="*/ 1753 w 1975"/>
                <a:gd name="T47" fmla="*/ 514 h 2814"/>
                <a:gd name="T48" fmla="*/ 1840 w 1975"/>
                <a:gd name="T49" fmla="*/ 582 h 2814"/>
                <a:gd name="T50" fmla="*/ 1919 w 1975"/>
                <a:gd name="T51" fmla="*/ 690 h 2814"/>
                <a:gd name="T52" fmla="*/ 1961 w 1975"/>
                <a:gd name="T53" fmla="*/ 796 h 2814"/>
                <a:gd name="T54" fmla="*/ 1975 w 1975"/>
                <a:gd name="T55" fmla="*/ 1655 h 2814"/>
                <a:gd name="T56" fmla="*/ 1975 w 1975"/>
                <a:gd name="T57" fmla="*/ 1682 h 2814"/>
                <a:gd name="T58" fmla="*/ 1975 w 1975"/>
                <a:gd name="T59" fmla="*/ 1883 h 2814"/>
                <a:gd name="T60" fmla="*/ 1273 w 1975"/>
                <a:gd name="T61" fmla="*/ 2253 h 2814"/>
                <a:gd name="T62" fmla="*/ 1256 w 1975"/>
                <a:gd name="T63" fmla="*/ 2281 h 2814"/>
                <a:gd name="T64" fmla="*/ 1303 w 1975"/>
                <a:gd name="T65" fmla="*/ 2354 h 2814"/>
                <a:gd name="T66" fmla="*/ 1332 w 1975"/>
                <a:gd name="T67" fmla="*/ 2443 h 2814"/>
                <a:gd name="T68" fmla="*/ 1329 w 1975"/>
                <a:gd name="T69" fmla="*/ 2557 h 2814"/>
                <a:gd name="T70" fmla="*/ 1261 w 1975"/>
                <a:gd name="T71" fmla="*/ 2697 h 2814"/>
                <a:gd name="T72" fmla="*/ 1137 w 1975"/>
                <a:gd name="T73" fmla="*/ 2789 h 2814"/>
                <a:gd name="T74" fmla="*/ 1011 w 1975"/>
                <a:gd name="T75" fmla="*/ 2814 h 2814"/>
                <a:gd name="T76" fmla="*/ 857 w 1975"/>
                <a:gd name="T77" fmla="*/ 2775 h 2814"/>
                <a:gd name="T78" fmla="*/ 743 w 1975"/>
                <a:gd name="T79" fmla="*/ 2672 h 2814"/>
                <a:gd name="T80" fmla="*/ 689 w 1975"/>
                <a:gd name="T81" fmla="*/ 2524 h 2814"/>
                <a:gd name="T82" fmla="*/ 696 w 1975"/>
                <a:gd name="T83" fmla="*/ 2419 h 2814"/>
                <a:gd name="T84" fmla="*/ 729 w 1975"/>
                <a:gd name="T85" fmla="*/ 2334 h 2814"/>
                <a:gd name="T86" fmla="*/ 765 w 1975"/>
                <a:gd name="T87" fmla="*/ 2281 h 2814"/>
                <a:gd name="T88" fmla="*/ 0 w 1975"/>
                <a:gd name="T89" fmla="*/ 2251 h 2814"/>
                <a:gd name="T90" fmla="*/ 62 w 1975"/>
                <a:gd name="T91" fmla="*/ 1675 h 2814"/>
                <a:gd name="T92" fmla="*/ 153 w 1975"/>
                <a:gd name="T93" fmla="*/ 1693 h 2814"/>
                <a:gd name="T94" fmla="*/ 253 w 1975"/>
                <a:gd name="T95" fmla="*/ 1685 h 2814"/>
                <a:gd name="T96" fmla="*/ 421 w 1975"/>
                <a:gd name="T97" fmla="*/ 1606 h 2814"/>
                <a:gd name="T98" fmla="*/ 530 w 1975"/>
                <a:gd name="T99" fmla="*/ 1458 h 2814"/>
                <a:gd name="T100" fmla="*/ 559 w 1975"/>
                <a:gd name="T101" fmla="*/ 1349 h 2814"/>
                <a:gd name="T102" fmla="*/ 556 w 1975"/>
                <a:gd name="T103" fmla="*/ 1250 h 2814"/>
                <a:gd name="T104" fmla="*/ 515 w 1975"/>
                <a:gd name="T105" fmla="*/ 1126 h 2814"/>
                <a:gd name="T106" fmla="*/ 391 w 1975"/>
                <a:gd name="T107" fmla="*/ 992 h 2814"/>
                <a:gd name="T108" fmla="*/ 253 w 1975"/>
                <a:gd name="T109" fmla="*/ 933 h 2814"/>
                <a:gd name="T110" fmla="*/ 153 w 1975"/>
                <a:gd name="T111" fmla="*/ 927 h 2814"/>
                <a:gd name="T112" fmla="*/ 62 w 1975"/>
                <a:gd name="T113" fmla="*/ 942 h 2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5" h="2814">
                  <a:moveTo>
                    <a:pt x="0" y="0"/>
                  </a:moveTo>
                  <a:lnTo>
                    <a:pt x="0" y="0"/>
                  </a:lnTo>
                  <a:lnTo>
                    <a:pt x="15" y="16"/>
                  </a:lnTo>
                  <a:lnTo>
                    <a:pt x="27" y="33"/>
                  </a:lnTo>
                  <a:lnTo>
                    <a:pt x="42" y="51"/>
                  </a:lnTo>
                  <a:lnTo>
                    <a:pt x="53" y="68"/>
                  </a:lnTo>
                  <a:lnTo>
                    <a:pt x="53" y="68"/>
                  </a:lnTo>
                  <a:lnTo>
                    <a:pt x="65" y="87"/>
                  </a:lnTo>
                  <a:lnTo>
                    <a:pt x="75" y="106"/>
                  </a:lnTo>
                  <a:lnTo>
                    <a:pt x="84" y="125"/>
                  </a:lnTo>
                  <a:lnTo>
                    <a:pt x="94" y="146"/>
                  </a:lnTo>
                  <a:lnTo>
                    <a:pt x="94" y="146"/>
                  </a:lnTo>
                  <a:lnTo>
                    <a:pt x="102" y="167"/>
                  </a:lnTo>
                  <a:lnTo>
                    <a:pt x="108" y="187"/>
                  </a:lnTo>
                  <a:lnTo>
                    <a:pt x="115" y="210"/>
                  </a:lnTo>
                  <a:lnTo>
                    <a:pt x="119" y="232"/>
                  </a:lnTo>
                  <a:lnTo>
                    <a:pt x="119" y="232"/>
                  </a:lnTo>
                  <a:lnTo>
                    <a:pt x="124" y="254"/>
                  </a:lnTo>
                  <a:lnTo>
                    <a:pt x="126" y="276"/>
                  </a:lnTo>
                  <a:lnTo>
                    <a:pt x="127" y="300"/>
                  </a:lnTo>
                  <a:lnTo>
                    <a:pt x="129" y="322"/>
                  </a:lnTo>
                  <a:lnTo>
                    <a:pt x="129" y="560"/>
                  </a:lnTo>
                  <a:lnTo>
                    <a:pt x="129" y="560"/>
                  </a:lnTo>
                  <a:lnTo>
                    <a:pt x="129" y="536"/>
                  </a:lnTo>
                  <a:lnTo>
                    <a:pt x="130" y="513"/>
                  </a:lnTo>
                  <a:lnTo>
                    <a:pt x="134" y="489"/>
                  </a:lnTo>
                  <a:lnTo>
                    <a:pt x="138" y="465"/>
                  </a:lnTo>
                  <a:lnTo>
                    <a:pt x="143" y="443"/>
                  </a:lnTo>
                  <a:lnTo>
                    <a:pt x="150" y="420"/>
                  </a:lnTo>
                  <a:lnTo>
                    <a:pt x="156" y="400"/>
                  </a:lnTo>
                  <a:lnTo>
                    <a:pt x="164" y="378"/>
                  </a:lnTo>
                  <a:lnTo>
                    <a:pt x="164" y="378"/>
                  </a:lnTo>
                  <a:lnTo>
                    <a:pt x="173" y="357"/>
                  </a:lnTo>
                  <a:lnTo>
                    <a:pt x="184" y="338"/>
                  </a:lnTo>
                  <a:lnTo>
                    <a:pt x="196" y="317"/>
                  </a:lnTo>
                  <a:lnTo>
                    <a:pt x="207" y="300"/>
                  </a:lnTo>
                  <a:lnTo>
                    <a:pt x="219" y="281"/>
                  </a:lnTo>
                  <a:lnTo>
                    <a:pt x="234" y="263"/>
                  </a:lnTo>
                  <a:lnTo>
                    <a:pt x="248" y="246"/>
                  </a:lnTo>
                  <a:lnTo>
                    <a:pt x="264" y="230"/>
                  </a:lnTo>
                  <a:lnTo>
                    <a:pt x="264" y="230"/>
                  </a:lnTo>
                  <a:lnTo>
                    <a:pt x="280" y="214"/>
                  </a:lnTo>
                  <a:lnTo>
                    <a:pt x="296" y="200"/>
                  </a:lnTo>
                  <a:lnTo>
                    <a:pt x="313" y="186"/>
                  </a:lnTo>
                  <a:lnTo>
                    <a:pt x="330" y="173"/>
                  </a:lnTo>
                  <a:lnTo>
                    <a:pt x="350" y="160"/>
                  </a:lnTo>
                  <a:lnTo>
                    <a:pt x="369" y="149"/>
                  </a:lnTo>
                  <a:lnTo>
                    <a:pt x="389" y="140"/>
                  </a:lnTo>
                  <a:lnTo>
                    <a:pt x="410" y="130"/>
                  </a:lnTo>
                  <a:lnTo>
                    <a:pt x="410" y="130"/>
                  </a:lnTo>
                  <a:lnTo>
                    <a:pt x="430" y="122"/>
                  </a:lnTo>
                  <a:lnTo>
                    <a:pt x="451" y="114"/>
                  </a:lnTo>
                  <a:lnTo>
                    <a:pt x="473" y="108"/>
                  </a:lnTo>
                  <a:lnTo>
                    <a:pt x="496" y="103"/>
                  </a:lnTo>
                  <a:lnTo>
                    <a:pt x="519" y="98"/>
                  </a:lnTo>
                  <a:lnTo>
                    <a:pt x="542" y="95"/>
                  </a:lnTo>
                  <a:lnTo>
                    <a:pt x="565" y="94"/>
                  </a:lnTo>
                  <a:lnTo>
                    <a:pt x="589" y="94"/>
                  </a:lnTo>
                  <a:lnTo>
                    <a:pt x="589" y="94"/>
                  </a:lnTo>
                  <a:lnTo>
                    <a:pt x="613" y="94"/>
                  </a:lnTo>
                  <a:lnTo>
                    <a:pt x="635" y="95"/>
                  </a:lnTo>
                  <a:lnTo>
                    <a:pt x="659" y="98"/>
                  </a:lnTo>
                  <a:lnTo>
                    <a:pt x="681" y="102"/>
                  </a:lnTo>
                  <a:lnTo>
                    <a:pt x="703" y="108"/>
                  </a:lnTo>
                  <a:lnTo>
                    <a:pt x="726" y="114"/>
                  </a:lnTo>
                  <a:lnTo>
                    <a:pt x="748" y="121"/>
                  </a:lnTo>
                  <a:lnTo>
                    <a:pt x="769" y="129"/>
                  </a:lnTo>
                  <a:lnTo>
                    <a:pt x="769" y="129"/>
                  </a:lnTo>
                  <a:lnTo>
                    <a:pt x="789" y="138"/>
                  </a:lnTo>
                  <a:lnTo>
                    <a:pt x="808" y="149"/>
                  </a:lnTo>
                  <a:lnTo>
                    <a:pt x="827" y="160"/>
                  </a:lnTo>
                  <a:lnTo>
                    <a:pt x="846" y="171"/>
                  </a:lnTo>
                  <a:lnTo>
                    <a:pt x="865" y="186"/>
                  </a:lnTo>
                  <a:lnTo>
                    <a:pt x="883" y="198"/>
                  </a:lnTo>
                  <a:lnTo>
                    <a:pt x="899" y="213"/>
                  </a:lnTo>
                  <a:lnTo>
                    <a:pt x="915" y="229"/>
                  </a:lnTo>
                  <a:lnTo>
                    <a:pt x="915" y="229"/>
                  </a:lnTo>
                  <a:lnTo>
                    <a:pt x="930" y="244"/>
                  </a:lnTo>
                  <a:lnTo>
                    <a:pt x="945" y="262"/>
                  </a:lnTo>
                  <a:lnTo>
                    <a:pt x="959" y="279"/>
                  </a:lnTo>
                  <a:lnTo>
                    <a:pt x="972" y="298"/>
                  </a:lnTo>
                  <a:lnTo>
                    <a:pt x="983" y="316"/>
                  </a:lnTo>
                  <a:lnTo>
                    <a:pt x="994" y="336"/>
                  </a:lnTo>
                  <a:lnTo>
                    <a:pt x="1005" y="355"/>
                  </a:lnTo>
                  <a:lnTo>
                    <a:pt x="1015" y="376"/>
                  </a:lnTo>
                  <a:lnTo>
                    <a:pt x="1015" y="376"/>
                  </a:lnTo>
                  <a:lnTo>
                    <a:pt x="1022" y="398"/>
                  </a:lnTo>
                  <a:lnTo>
                    <a:pt x="1029" y="419"/>
                  </a:lnTo>
                  <a:lnTo>
                    <a:pt x="1035" y="441"/>
                  </a:lnTo>
                  <a:lnTo>
                    <a:pt x="1040" y="465"/>
                  </a:lnTo>
                  <a:lnTo>
                    <a:pt x="1045" y="487"/>
                  </a:lnTo>
                  <a:lnTo>
                    <a:pt x="1048" y="511"/>
                  </a:lnTo>
                  <a:lnTo>
                    <a:pt x="1049" y="535"/>
                  </a:lnTo>
                  <a:lnTo>
                    <a:pt x="1049" y="559"/>
                  </a:lnTo>
                  <a:lnTo>
                    <a:pt x="1049" y="914"/>
                  </a:lnTo>
                  <a:lnTo>
                    <a:pt x="1049" y="914"/>
                  </a:lnTo>
                  <a:lnTo>
                    <a:pt x="1051" y="890"/>
                  </a:lnTo>
                  <a:lnTo>
                    <a:pt x="1053" y="866"/>
                  </a:lnTo>
                  <a:lnTo>
                    <a:pt x="1056" y="842"/>
                  </a:lnTo>
                  <a:lnTo>
                    <a:pt x="1059" y="820"/>
                  </a:lnTo>
                  <a:lnTo>
                    <a:pt x="1065" y="796"/>
                  </a:lnTo>
                  <a:lnTo>
                    <a:pt x="1070" y="776"/>
                  </a:lnTo>
                  <a:lnTo>
                    <a:pt x="1078" y="754"/>
                  </a:lnTo>
                  <a:lnTo>
                    <a:pt x="1086" y="731"/>
                  </a:lnTo>
                  <a:lnTo>
                    <a:pt x="1086" y="731"/>
                  </a:lnTo>
                  <a:lnTo>
                    <a:pt x="1096" y="711"/>
                  </a:lnTo>
                  <a:lnTo>
                    <a:pt x="1107" y="692"/>
                  </a:lnTo>
                  <a:lnTo>
                    <a:pt x="1118" y="671"/>
                  </a:lnTo>
                  <a:lnTo>
                    <a:pt x="1129" y="654"/>
                  </a:lnTo>
                  <a:lnTo>
                    <a:pt x="1142" y="635"/>
                  </a:lnTo>
                  <a:lnTo>
                    <a:pt x="1156" y="617"/>
                  </a:lnTo>
                  <a:lnTo>
                    <a:pt x="1170" y="600"/>
                  </a:lnTo>
                  <a:lnTo>
                    <a:pt x="1186" y="584"/>
                  </a:lnTo>
                  <a:lnTo>
                    <a:pt x="1186" y="584"/>
                  </a:lnTo>
                  <a:lnTo>
                    <a:pt x="1202" y="568"/>
                  </a:lnTo>
                  <a:lnTo>
                    <a:pt x="1218" y="554"/>
                  </a:lnTo>
                  <a:lnTo>
                    <a:pt x="1235" y="539"/>
                  </a:lnTo>
                  <a:lnTo>
                    <a:pt x="1254" y="527"/>
                  </a:lnTo>
                  <a:lnTo>
                    <a:pt x="1273" y="514"/>
                  </a:lnTo>
                  <a:lnTo>
                    <a:pt x="1292" y="503"/>
                  </a:lnTo>
                  <a:lnTo>
                    <a:pt x="1311" y="493"/>
                  </a:lnTo>
                  <a:lnTo>
                    <a:pt x="1332" y="484"/>
                  </a:lnTo>
                  <a:lnTo>
                    <a:pt x="1332" y="484"/>
                  </a:lnTo>
                  <a:lnTo>
                    <a:pt x="1353" y="476"/>
                  </a:lnTo>
                  <a:lnTo>
                    <a:pt x="1375" y="468"/>
                  </a:lnTo>
                  <a:lnTo>
                    <a:pt x="1397" y="462"/>
                  </a:lnTo>
                  <a:lnTo>
                    <a:pt x="1419" y="457"/>
                  </a:lnTo>
                  <a:lnTo>
                    <a:pt x="1442" y="452"/>
                  </a:lnTo>
                  <a:lnTo>
                    <a:pt x="1465" y="449"/>
                  </a:lnTo>
                  <a:lnTo>
                    <a:pt x="1489" y="447"/>
                  </a:lnTo>
                  <a:lnTo>
                    <a:pt x="1513" y="447"/>
                  </a:lnTo>
                  <a:lnTo>
                    <a:pt x="1513" y="447"/>
                  </a:lnTo>
                  <a:lnTo>
                    <a:pt x="1535" y="447"/>
                  </a:lnTo>
                  <a:lnTo>
                    <a:pt x="1559" y="449"/>
                  </a:lnTo>
                  <a:lnTo>
                    <a:pt x="1583" y="452"/>
                  </a:lnTo>
                  <a:lnTo>
                    <a:pt x="1605" y="455"/>
                  </a:lnTo>
                  <a:lnTo>
                    <a:pt x="1627" y="462"/>
                  </a:lnTo>
                  <a:lnTo>
                    <a:pt x="1649" y="468"/>
                  </a:lnTo>
                  <a:lnTo>
                    <a:pt x="1672" y="474"/>
                  </a:lnTo>
                  <a:lnTo>
                    <a:pt x="1692" y="484"/>
                  </a:lnTo>
                  <a:lnTo>
                    <a:pt x="1692" y="484"/>
                  </a:lnTo>
                  <a:lnTo>
                    <a:pt x="1713" y="492"/>
                  </a:lnTo>
                  <a:lnTo>
                    <a:pt x="1732" y="503"/>
                  </a:lnTo>
                  <a:lnTo>
                    <a:pt x="1753" y="514"/>
                  </a:lnTo>
                  <a:lnTo>
                    <a:pt x="1770" y="527"/>
                  </a:lnTo>
                  <a:lnTo>
                    <a:pt x="1789" y="539"/>
                  </a:lnTo>
                  <a:lnTo>
                    <a:pt x="1807" y="552"/>
                  </a:lnTo>
                  <a:lnTo>
                    <a:pt x="1824" y="568"/>
                  </a:lnTo>
                  <a:lnTo>
                    <a:pt x="1840" y="582"/>
                  </a:lnTo>
                  <a:lnTo>
                    <a:pt x="1840" y="582"/>
                  </a:lnTo>
                  <a:lnTo>
                    <a:pt x="1854" y="600"/>
                  </a:lnTo>
                  <a:lnTo>
                    <a:pt x="1868" y="616"/>
                  </a:lnTo>
                  <a:lnTo>
                    <a:pt x="1883" y="633"/>
                  </a:lnTo>
                  <a:lnTo>
                    <a:pt x="1895" y="652"/>
                  </a:lnTo>
                  <a:lnTo>
                    <a:pt x="1908" y="671"/>
                  </a:lnTo>
                  <a:lnTo>
                    <a:pt x="1919" y="690"/>
                  </a:lnTo>
                  <a:lnTo>
                    <a:pt x="1929" y="711"/>
                  </a:lnTo>
                  <a:lnTo>
                    <a:pt x="1938" y="731"/>
                  </a:lnTo>
                  <a:lnTo>
                    <a:pt x="1938" y="731"/>
                  </a:lnTo>
                  <a:lnTo>
                    <a:pt x="1946" y="752"/>
                  </a:lnTo>
                  <a:lnTo>
                    <a:pt x="1954" y="774"/>
                  </a:lnTo>
                  <a:lnTo>
                    <a:pt x="1961" y="796"/>
                  </a:lnTo>
                  <a:lnTo>
                    <a:pt x="1965" y="819"/>
                  </a:lnTo>
                  <a:lnTo>
                    <a:pt x="1970" y="842"/>
                  </a:lnTo>
                  <a:lnTo>
                    <a:pt x="1973" y="865"/>
                  </a:lnTo>
                  <a:lnTo>
                    <a:pt x="1975" y="888"/>
                  </a:lnTo>
                  <a:lnTo>
                    <a:pt x="1975" y="912"/>
                  </a:lnTo>
                  <a:lnTo>
                    <a:pt x="1975" y="1655"/>
                  </a:lnTo>
                  <a:lnTo>
                    <a:pt x="1975" y="1655"/>
                  </a:lnTo>
                  <a:lnTo>
                    <a:pt x="1975" y="1658"/>
                  </a:lnTo>
                  <a:lnTo>
                    <a:pt x="1975" y="1658"/>
                  </a:lnTo>
                  <a:lnTo>
                    <a:pt x="1975" y="1667"/>
                  </a:lnTo>
                  <a:lnTo>
                    <a:pt x="1975" y="1667"/>
                  </a:lnTo>
                  <a:lnTo>
                    <a:pt x="1975" y="1682"/>
                  </a:lnTo>
                  <a:lnTo>
                    <a:pt x="1975" y="1682"/>
                  </a:lnTo>
                  <a:lnTo>
                    <a:pt x="1975" y="1704"/>
                  </a:lnTo>
                  <a:lnTo>
                    <a:pt x="1975" y="1704"/>
                  </a:lnTo>
                  <a:lnTo>
                    <a:pt x="1975" y="1774"/>
                  </a:lnTo>
                  <a:lnTo>
                    <a:pt x="1975" y="1774"/>
                  </a:lnTo>
                  <a:lnTo>
                    <a:pt x="1975" y="1883"/>
                  </a:lnTo>
                  <a:lnTo>
                    <a:pt x="1975" y="1883"/>
                  </a:lnTo>
                  <a:lnTo>
                    <a:pt x="1975" y="2040"/>
                  </a:lnTo>
                  <a:lnTo>
                    <a:pt x="1975" y="2040"/>
                  </a:lnTo>
                  <a:lnTo>
                    <a:pt x="1975" y="2254"/>
                  </a:lnTo>
                  <a:lnTo>
                    <a:pt x="1313" y="2253"/>
                  </a:lnTo>
                  <a:lnTo>
                    <a:pt x="1273" y="2253"/>
                  </a:lnTo>
                  <a:lnTo>
                    <a:pt x="1227" y="2253"/>
                  </a:lnTo>
                  <a:lnTo>
                    <a:pt x="1227" y="2253"/>
                  </a:lnTo>
                  <a:lnTo>
                    <a:pt x="1243" y="2267"/>
                  </a:lnTo>
                  <a:lnTo>
                    <a:pt x="1243" y="2267"/>
                  </a:lnTo>
                  <a:lnTo>
                    <a:pt x="1256" y="2281"/>
                  </a:lnTo>
                  <a:lnTo>
                    <a:pt x="1256" y="2281"/>
                  </a:lnTo>
                  <a:lnTo>
                    <a:pt x="1270" y="2297"/>
                  </a:lnTo>
                  <a:lnTo>
                    <a:pt x="1270" y="2297"/>
                  </a:lnTo>
                  <a:lnTo>
                    <a:pt x="1281" y="2315"/>
                  </a:lnTo>
                  <a:lnTo>
                    <a:pt x="1281" y="2315"/>
                  </a:lnTo>
                  <a:lnTo>
                    <a:pt x="1294" y="2334"/>
                  </a:lnTo>
                  <a:lnTo>
                    <a:pt x="1303" y="2354"/>
                  </a:lnTo>
                  <a:lnTo>
                    <a:pt x="1303" y="2354"/>
                  </a:lnTo>
                  <a:lnTo>
                    <a:pt x="1313" y="2377"/>
                  </a:lnTo>
                  <a:lnTo>
                    <a:pt x="1321" y="2397"/>
                  </a:lnTo>
                  <a:lnTo>
                    <a:pt x="1321" y="2397"/>
                  </a:lnTo>
                  <a:lnTo>
                    <a:pt x="1327" y="2421"/>
                  </a:lnTo>
                  <a:lnTo>
                    <a:pt x="1332" y="2443"/>
                  </a:lnTo>
                  <a:lnTo>
                    <a:pt x="1332" y="2443"/>
                  </a:lnTo>
                  <a:lnTo>
                    <a:pt x="1334" y="2467"/>
                  </a:lnTo>
                  <a:lnTo>
                    <a:pt x="1335" y="2492"/>
                  </a:lnTo>
                  <a:lnTo>
                    <a:pt x="1335" y="2492"/>
                  </a:lnTo>
                  <a:lnTo>
                    <a:pt x="1334" y="2524"/>
                  </a:lnTo>
                  <a:lnTo>
                    <a:pt x="1329" y="2557"/>
                  </a:lnTo>
                  <a:lnTo>
                    <a:pt x="1321" y="2587"/>
                  </a:lnTo>
                  <a:lnTo>
                    <a:pt x="1310" y="2618"/>
                  </a:lnTo>
                  <a:lnTo>
                    <a:pt x="1310" y="2618"/>
                  </a:lnTo>
                  <a:lnTo>
                    <a:pt x="1295" y="2645"/>
                  </a:lnTo>
                  <a:lnTo>
                    <a:pt x="1280" y="2672"/>
                  </a:lnTo>
                  <a:lnTo>
                    <a:pt x="1261" y="2697"/>
                  </a:lnTo>
                  <a:lnTo>
                    <a:pt x="1240" y="2719"/>
                  </a:lnTo>
                  <a:lnTo>
                    <a:pt x="1240" y="2719"/>
                  </a:lnTo>
                  <a:lnTo>
                    <a:pt x="1218" y="2740"/>
                  </a:lnTo>
                  <a:lnTo>
                    <a:pt x="1192" y="2759"/>
                  </a:lnTo>
                  <a:lnTo>
                    <a:pt x="1165" y="2775"/>
                  </a:lnTo>
                  <a:lnTo>
                    <a:pt x="1137" y="2789"/>
                  </a:lnTo>
                  <a:lnTo>
                    <a:pt x="1137" y="2789"/>
                  </a:lnTo>
                  <a:lnTo>
                    <a:pt x="1107" y="2800"/>
                  </a:lnTo>
                  <a:lnTo>
                    <a:pt x="1076" y="2808"/>
                  </a:lnTo>
                  <a:lnTo>
                    <a:pt x="1045" y="2813"/>
                  </a:lnTo>
                  <a:lnTo>
                    <a:pt x="1011" y="2814"/>
                  </a:lnTo>
                  <a:lnTo>
                    <a:pt x="1011" y="2814"/>
                  </a:lnTo>
                  <a:lnTo>
                    <a:pt x="978" y="2813"/>
                  </a:lnTo>
                  <a:lnTo>
                    <a:pt x="946" y="2806"/>
                  </a:lnTo>
                  <a:lnTo>
                    <a:pt x="915" y="2798"/>
                  </a:lnTo>
                  <a:lnTo>
                    <a:pt x="886" y="2787"/>
                  </a:lnTo>
                  <a:lnTo>
                    <a:pt x="886" y="2787"/>
                  </a:lnTo>
                  <a:lnTo>
                    <a:pt x="857" y="2775"/>
                  </a:lnTo>
                  <a:lnTo>
                    <a:pt x="830" y="2759"/>
                  </a:lnTo>
                  <a:lnTo>
                    <a:pt x="805" y="2740"/>
                  </a:lnTo>
                  <a:lnTo>
                    <a:pt x="783" y="2719"/>
                  </a:lnTo>
                  <a:lnTo>
                    <a:pt x="783" y="2719"/>
                  </a:lnTo>
                  <a:lnTo>
                    <a:pt x="762" y="2695"/>
                  </a:lnTo>
                  <a:lnTo>
                    <a:pt x="743" y="2672"/>
                  </a:lnTo>
                  <a:lnTo>
                    <a:pt x="727" y="2645"/>
                  </a:lnTo>
                  <a:lnTo>
                    <a:pt x="713" y="2616"/>
                  </a:lnTo>
                  <a:lnTo>
                    <a:pt x="713" y="2616"/>
                  </a:lnTo>
                  <a:lnTo>
                    <a:pt x="702" y="2586"/>
                  </a:lnTo>
                  <a:lnTo>
                    <a:pt x="694" y="2556"/>
                  </a:lnTo>
                  <a:lnTo>
                    <a:pt x="689" y="2524"/>
                  </a:lnTo>
                  <a:lnTo>
                    <a:pt x="688" y="2491"/>
                  </a:lnTo>
                  <a:lnTo>
                    <a:pt x="688" y="2491"/>
                  </a:lnTo>
                  <a:lnTo>
                    <a:pt x="689" y="2467"/>
                  </a:lnTo>
                  <a:lnTo>
                    <a:pt x="691" y="2443"/>
                  </a:lnTo>
                  <a:lnTo>
                    <a:pt x="691" y="2443"/>
                  </a:lnTo>
                  <a:lnTo>
                    <a:pt x="696" y="2419"/>
                  </a:lnTo>
                  <a:lnTo>
                    <a:pt x="702" y="2397"/>
                  </a:lnTo>
                  <a:lnTo>
                    <a:pt x="702" y="2397"/>
                  </a:lnTo>
                  <a:lnTo>
                    <a:pt x="710" y="2375"/>
                  </a:lnTo>
                  <a:lnTo>
                    <a:pt x="719" y="2354"/>
                  </a:lnTo>
                  <a:lnTo>
                    <a:pt x="719" y="2354"/>
                  </a:lnTo>
                  <a:lnTo>
                    <a:pt x="729" y="2334"/>
                  </a:lnTo>
                  <a:lnTo>
                    <a:pt x="742" y="2315"/>
                  </a:lnTo>
                  <a:lnTo>
                    <a:pt x="742" y="2315"/>
                  </a:lnTo>
                  <a:lnTo>
                    <a:pt x="753" y="2297"/>
                  </a:lnTo>
                  <a:lnTo>
                    <a:pt x="753" y="2297"/>
                  </a:lnTo>
                  <a:lnTo>
                    <a:pt x="765" y="2281"/>
                  </a:lnTo>
                  <a:lnTo>
                    <a:pt x="765" y="2281"/>
                  </a:lnTo>
                  <a:lnTo>
                    <a:pt x="780" y="2267"/>
                  </a:lnTo>
                  <a:lnTo>
                    <a:pt x="780" y="2267"/>
                  </a:lnTo>
                  <a:lnTo>
                    <a:pt x="796" y="2253"/>
                  </a:lnTo>
                  <a:lnTo>
                    <a:pt x="749" y="2253"/>
                  </a:lnTo>
                  <a:lnTo>
                    <a:pt x="710" y="2253"/>
                  </a:lnTo>
                  <a:lnTo>
                    <a:pt x="0" y="2251"/>
                  </a:lnTo>
                  <a:lnTo>
                    <a:pt x="0" y="1650"/>
                  </a:lnTo>
                  <a:lnTo>
                    <a:pt x="0" y="1650"/>
                  </a:lnTo>
                  <a:lnTo>
                    <a:pt x="19" y="1659"/>
                  </a:lnTo>
                  <a:lnTo>
                    <a:pt x="40" y="1667"/>
                  </a:lnTo>
                  <a:lnTo>
                    <a:pt x="40" y="1667"/>
                  </a:lnTo>
                  <a:lnTo>
                    <a:pt x="62" y="1675"/>
                  </a:lnTo>
                  <a:lnTo>
                    <a:pt x="84" y="1682"/>
                  </a:lnTo>
                  <a:lnTo>
                    <a:pt x="84" y="1682"/>
                  </a:lnTo>
                  <a:lnTo>
                    <a:pt x="107" y="1686"/>
                  </a:lnTo>
                  <a:lnTo>
                    <a:pt x="129" y="1690"/>
                  </a:lnTo>
                  <a:lnTo>
                    <a:pt x="129" y="1690"/>
                  </a:lnTo>
                  <a:lnTo>
                    <a:pt x="153" y="1693"/>
                  </a:lnTo>
                  <a:lnTo>
                    <a:pt x="176" y="1693"/>
                  </a:lnTo>
                  <a:lnTo>
                    <a:pt x="176" y="1693"/>
                  </a:lnTo>
                  <a:lnTo>
                    <a:pt x="196" y="1693"/>
                  </a:lnTo>
                  <a:lnTo>
                    <a:pt x="215" y="1691"/>
                  </a:lnTo>
                  <a:lnTo>
                    <a:pt x="234" y="1688"/>
                  </a:lnTo>
                  <a:lnTo>
                    <a:pt x="253" y="1685"/>
                  </a:lnTo>
                  <a:lnTo>
                    <a:pt x="291" y="1675"/>
                  </a:lnTo>
                  <a:lnTo>
                    <a:pt x="326" y="1663"/>
                  </a:lnTo>
                  <a:lnTo>
                    <a:pt x="326" y="1663"/>
                  </a:lnTo>
                  <a:lnTo>
                    <a:pt x="359" y="1647"/>
                  </a:lnTo>
                  <a:lnTo>
                    <a:pt x="391" y="1628"/>
                  </a:lnTo>
                  <a:lnTo>
                    <a:pt x="421" y="1606"/>
                  </a:lnTo>
                  <a:lnTo>
                    <a:pt x="448" y="1580"/>
                  </a:lnTo>
                  <a:lnTo>
                    <a:pt x="448" y="1580"/>
                  </a:lnTo>
                  <a:lnTo>
                    <a:pt x="473" y="1553"/>
                  </a:lnTo>
                  <a:lnTo>
                    <a:pt x="496" y="1523"/>
                  </a:lnTo>
                  <a:lnTo>
                    <a:pt x="515" y="1491"/>
                  </a:lnTo>
                  <a:lnTo>
                    <a:pt x="530" y="1458"/>
                  </a:lnTo>
                  <a:lnTo>
                    <a:pt x="530" y="1458"/>
                  </a:lnTo>
                  <a:lnTo>
                    <a:pt x="543" y="1423"/>
                  </a:lnTo>
                  <a:lnTo>
                    <a:pt x="548" y="1406"/>
                  </a:lnTo>
                  <a:lnTo>
                    <a:pt x="553" y="1387"/>
                  </a:lnTo>
                  <a:lnTo>
                    <a:pt x="556" y="1368"/>
                  </a:lnTo>
                  <a:lnTo>
                    <a:pt x="559" y="1349"/>
                  </a:lnTo>
                  <a:lnTo>
                    <a:pt x="561" y="1329"/>
                  </a:lnTo>
                  <a:lnTo>
                    <a:pt x="561" y="1309"/>
                  </a:lnTo>
                  <a:lnTo>
                    <a:pt x="561" y="1309"/>
                  </a:lnTo>
                  <a:lnTo>
                    <a:pt x="561" y="1290"/>
                  </a:lnTo>
                  <a:lnTo>
                    <a:pt x="559" y="1269"/>
                  </a:lnTo>
                  <a:lnTo>
                    <a:pt x="556" y="1250"/>
                  </a:lnTo>
                  <a:lnTo>
                    <a:pt x="553" y="1231"/>
                  </a:lnTo>
                  <a:lnTo>
                    <a:pt x="548" y="1214"/>
                  </a:lnTo>
                  <a:lnTo>
                    <a:pt x="543" y="1195"/>
                  </a:lnTo>
                  <a:lnTo>
                    <a:pt x="530" y="1160"/>
                  </a:lnTo>
                  <a:lnTo>
                    <a:pt x="530" y="1160"/>
                  </a:lnTo>
                  <a:lnTo>
                    <a:pt x="515" y="1126"/>
                  </a:lnTo>
                  <a:lnTo>
                    <a:pt x="496" y="1095"/>
                  </a:lnTo>
                  <a:lnTo>
                    <a:pt x="473" y="1065"/>
                  </a:lnTo>
                  <a:lnTo>
                    <a:pt x="448" y="1038"/>
                  </a:lnTo>
                  <a:lnTo>
                    <a:pt x="448" y="1038"/>
                  </a:lnTo>
                  <a:lnTo>
                    <a:pt x="421" y="1012"/>
                  </a:lnTo>
                  <a:lnTo>
                    <a:pt x="391" y="992"/>
                  </a:lnTo>
                  <a:lnTo>
                    <a:pt x="359" y="971"/>
                  </a:lnTo>
                  <a:lnTo>
                    <a:pt x="326" y="955"/>
                  </a:lnTo>
                  <a:lnTo>
                    <a:pt x="326" y="955"/>
                  </a:lnTo>
                  <a:lnTo>
                    <a:pt x="291" y="942"/>
                  </a:lnTo>
                  <a:lnTo>
                    <a:pt x="272" y="938"/>
                  </a:lnTo>
                  <a:lnTo>
                    <a:pt x="253" y="933"/>
                  </a:lnTo>
                  <a:lnTo>
                    <a:pt x="234" y="930"/>
                  </a:lnTo>
                  <a:lnTo>
                    <a:pt x="215" y="927"/>
                  </a:lnTo>
                  <a:lnTo>
                    <a:pt x="196" y="927"/>
                  </a:lnTo>
                  <a:lnTo>
                    <a:pt x="176" y="925"/>
                  </a:lnTo>
                  <a:lnTo>
                    <a:pt x="176" y="925"/>
                  </a:lnTo>
                  <a:lnTo>
                    <a:pt x="153" y="927"/>
                  </a:lnTo>
                  <a:lnTo>
                    <a:pt x="129" y="928"/>
                  </a:lnTo>
                  <a:lnTo>
                    <a:pt x="129" y="928"/>
                  </a:lnTo>
                  <a:lnTo>
                    <a:pt x="107" y="931"/>
                  </a:lnTo>
                  <a:lnTo>
                    <a:pt x="84" y="936"/>
                  </a:lnTo>
                  <a:lnTo>
                    <a:pt x="84" y="936"/>
                  </a:lnTo>
                  <a:lnTo>
                    <a:pt x="62" y="942"/>
                  </a:lnTo>
                  <a:lnTo>
                    <a:pt x="40" y="950"/>
                  </a:lnTo>
                  <a:lnTo>
                    <a:pt x="40" y="950"/>
                  </a:lnTo>
                  <a:lnTo>
                    <a:pt x="19" y="960"/>
                  </a:lnTo>
                  <a:lnTo>
                    <a:pt x="0" y="969"/>
                  </a:lnTo>
                  <a:lnTo>
                    <a:pt x="0" y="0"/>
                  </a:lnTo>
                  <a:close/>
                </a:path>
              </a:pathLst>
            </a:custGeom>
            <a:solidFill>
              <a:schemeClr val="accent2"/>
            </a:solidFill>
            <a:ln w="19050" cap="rnd">
              <a:solidFill>
                <a:schemeClr val="bg1"/>
              </a:solidFill>
              <a:prstDash val="solid"/>
              <a:round/>
            </a:ln>
          </p:spPr>
          <p:txBody>
            <a:bodyPr anchor="ctr"/>
            <a:lstStyle/>
            <a:p>
              <a:pPr algn="ctr"/>
              <a:endParaRPr sz="1600">
                <a:cs typeface="+mn-ea"/>
                <a:sym typeface="+mn-lt"/>
              </a:endParaRPr>
            </a:p>
          </p:txBody>
        </p:sp>
        <p:sp>
          <p:nvSpPr>
            <p:cNvPr id="7" name="Freeform: Shape 5"/>
            <p:cNvSpPr/>
            <p:nvPr/>
          </p:nvSpPr>
          <p:spPr bwMode="auto">
            <a:xfrm>
              <a:off x="5877782" y="3945381"/>
              <a:ext cx="1562481" cy="1421105"/>
            </a:xfrm>
            <a:custGeom>
              <a:avLst/>
              <a:gdLst>
                <a:gd name="T0" fmla="*/ 2543 w 2543"/>
                <a:gd name="T1" fmla="*/ 83 h 2313"/>
                <a:gd name="T2" fmla="*/ 2543 w 2543"/>
                <a:gd name="T3" fmla="*/ 259 h 2313"/>
                <a:gd name="T4" fmla="*/ 2543 w 2543"/>
                <a:gd name="T5" fmla="*/ 485 h 2313"/>
                <a:gd name="T6" fmla="*/ 2538 w 2543"/>
                <a:gd name="T7" fmla="*/ 524 h 2313"/>
                <a:gd name="T8" fmla="*/ 2529 w 2543"/>
                <a:gd name="T9" fmla="*/ 620 h 2313"/>
                <a:gd name="T10" fmla="*/ 2487 w 2543"/>
                <a:gd name="T11" fmla="*/ 915 h 2313"/>
                <a:gd name="T12" fmla="*/ 2438 w 2543"/>
                <a:gd name="T13" fmla="*/ 1117 h 2313"/>
                <a:gd name="T14" fmla="*/ 2357 w 2543"/>
                <a:gd name="T15" fmla="*/ 1360 h 2313"/>
                <a:gd name="T16" fmla="*/ 2260 w 2543"/>
                <a:gd name="T17" fmla="*/ 1575 h 2313"/>
                <a:gd name="T18" fmla="*/ 2183 w 2543"/>
                <a:gd name="T19" fmla="*/ 1718 h 2313"/>
                <a:gd name="T20" fmla="*/ 2048 w 2543"/>
                <a:gd name="T21" fmla="*/ 1921 h 2313"/>
                <a:gd name="T22" fmla="*/ 1894 w 2543"/>
                <a:gd name="T23" fmla="*/ 2108 h 2313"/>
                <a:gd name="T24" fmla="*/ 1808 w 2543"/>
                <a:gd name="T25" fmla="*/ 2192 h 2313"/>
                <a:gd name="T26" fmla="*/ 1744 w 2543"/>
                <a:gd name="T27" fmla="*/ 2238 h 2313"/>
                <a:gd name="T28" fmla="*/ 1675 w 2543"/>
                <a:gd name="T29" fmla="*/ 2273 h 2313"/>
                <a:gd name="T30" fmla="*/ 1575 w 2543"/>
                <a:gd name="T31" fmla="*/ 2303 h 2313"/>
                <a:gd name="T32" fmla="*/ 1497 w 2543"/>
                <a:gd name="T33" fmla="*/ 2313 h 2313"/>
                <a:gd name="T34" fmla="*/ 568 w 2543"/>
                <a:gd name="T35" fmla="*/ 1431 h 2313"/>
                <a:gd name="T36" fmla="*/ 554 w 2543"/>
                <a:gd name="T37" fmla="*/ 1399 h 2313"/>
                <a:gd name="T38" fmla="*/ 522 w 2543"/>
                <a:gd name="T39" fmla="*/ 1428 h 2313"/>
                <a:gd name="T40" fmla="*/ 465 w 2543"/>
                <a:gd name="T41" fmla="*/ 1466 h 2313"/>
                <a:gd name="T42" fmla="*/ 421 w 2543"/>
                <a:gd name="T43" fmla="*/ 1483 h 2313"/>
                <a:gd name="T44" fmla="*/ 348 w 2543"/>
                <a:gd name="T45" fmla="*/ 1498 h 2313"/>
                <a:gd name="T46" fmla="*/ 257 w 2543"/>
                <a:gd name="T47" fmla="*/ 1491 h 2313"/>
                <a:gd name="T48" fmla="*/ 168 w 2543"/>
                <a:gd name="T49" fmla="*/ 1460 h 2313"/>
                <a:gd name="T50" fmla="*/ 94 w 2543"/>
                <a:gd name="T51" fmla="*/ 1404 h 2313"/>
                <a:gd name="T52" fmla="*/ 25 w 2543"/>
                <a:gd name="T53" fmla="*/ 1301 h 2313"/>
                <a:gd name="T54" fmla="*/ 2 w 2543"/>
                <a:gd name="T55" fmla="*/ 1209 h 2313"/>
                <a:gd name="T56" fmla="*/ 6 w 2543"/>
                <a:gd name="T57" fmla="*/ 1111 h 2313"/>
                <a:gd name="T58" fmla="*/ 38 w 2543"/>
                <a:gd name="T59" fmla="*/ 1022 h 2313"/>
                <a:gd name="T60" fmla="*/ 94 w 2543"/>
                <a:gd name="T61" fmla="*/ 949 h 2313"/>
                <a:gd name="T62" fmla="*/ 197 w 2543"/>
                <a:gd name="T63" fmla="*/ 879 h 2313"/>
                <a:gd name="T64" fmla="*/ 289 w 2543"/>
                <a:gd name="T65" fmla="*/ 857 h 2313"/>
                <a:gd name="T66" fmla="*/ 372 w 2543"/>
                <a:gd name="T67" fmla="*/ 858 h 2313"/>
                <a:gd name="T68" fmla="*/ 421 w 2543"/>
                <a:gd name="T69" fmla="*/ 871 h 2313"/>
                <a:gd name="T70" fmla="*/ 486 w 2543"/>
                <a:gd name="T71" fmla="*/ 900 h 2313"/>
                <a:gd name="T72" fmla="*/ 522 w 2543"/>
                <a:gd name="T73" fmla="*/ 927 h 2313"/>
                <a:gd name="T74" fmla="*/ 554 w 2543"/>
                <a:gd name="T75" fmla="*/ 955 h 2313"/>
                <a:gd name="T76" fmla="*/ 568 w 2543"/>
                <a:gd name="T77" fmla="*/ 0 h 2313"/>
                <a:gd name="T78" fmla="*/ 1219 w 2543"/>
                <a:gd name="T79" fmla="*/ 41 h 2313"/>
                <a:gd name="T80" fmla="*/ 1205 w 2543"/>
                <a:gd name="T81" fmla="*/ 86 h 2313"/>
                <a:gd name="T82" fmla="*/ 1195 w 2543"/>
                <a:gd name="T83" fmla="*/ 154 h 2313"/>
                <a:gd name="T84" fmla="*/ 1195 w 2543"/>
                <a:gd name="T85" fmla="*/ 217 h 2313"/>
                <a:gd name="T86" fmla="*/ 1211 w 2543"/>
                <a:gd name="T87" fmla="*/ 292 h 2313"/>
                <a:gd name="T88" fmla="*/ 1260 w 2543"/>
                <a:gd name="T89" fmla="*/ 392 h 2313"/>
                <a:gd name="T90" fmla="*/ 1335 w 2543"/>
                <a:gd name="T91" fmla="*/ 474 h 2313"/>
                <a:gd name="T92" fmla="*/ 1429 w 2543"/>
                <a:gd name="T93" fmla="*/ 531 h 2313"/>
                <a:gd name="T94" fmla="*/ 1521 w 2543"/>
                <a:gd name="T95" fmla="*/ 558 h 2313"/>
                <a:gd name="T96" fmla="*/ 1579 w 2543"/>
                <a:gd name="T97" fmla="*/ 562 h 2313"/>
                <a:gd name="T98" fmla="*/ 1657 w 2543"/>
                <a:gd name="T99" fmla="*/ 555 h 2313"/>
                <a:gd name="T100" fmla="*/ 1729 w 2543"/>
                <a:gd name="T101" fmla="*/ 533 h 2313"/>
                <a:gd name="T102" fmla="*/ 1852 w 2543"/>
                <a:gd name="T103" fmla="*/ 451 h 2313"/>
                <a:gd name="T104" fmla="*/ 1919 w 2543"/>
                <a:gd name="T105" fmla="*/ 362 h 2313"/>
                <a:gd name="T106" fmla="*/ 1952 w 2543"/>
                <a:gd name="T107" fmla="*/ 274 h 2313"/>
                <a:gd name="T108" fmla="*/ 1965 w 2543"/>
                <a:gd name="T109" fmla="*/ 198 h 2313"/>
                <a:gd name="T110" fmla="*/ 1962 w 2543"/>
                <a:gd name="T111" fmla="*/ 132 h 2313"/>
                <a:gd name="T112" fmla="*/ 1954 w 2543"/>
                <a:gd name="T113" fmla="*/ 86 h 2313"/>
                <a:gd name="T114" fmla="*/ 1932 w 2543"/>
                <a:gd name="T115" fmla="*/ 22 h 2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3" h="2313">
                  <a:moveTo>
                    <a:pt x="2543" y="3"/>
                  </a:moveTo>
                  <a:lnTo>
                    <a:pt x="2543" y="3"/>
                  </a:lnTo>
                  <a:lnTo>
                    <a:pt x="2543" y="83"/>
                  </a:lnTo>
                  <a:lnTo>
                    <a:pt x="2543" y="83"/>
                  </a:lnTo>
                  <a:lnTo>
                    <a:pt x="2543" y="167"/>
                  </a:lnTo>
                  <a:lnTo>
                    <a:pt x="2543" y="167"/>
                  </a:lnTo>
                  <a:lnTo>
                    <a:pt x="2543" y="259"/>
                  </a:lnTo>
                  <a:lnTo>
                    <a:pt x="2543" y="259"/>
                  </a:lnTo>
                  <a:lnTo>
                    <a:pt x="2543" y="357"/>
                  </a:lnTo>
                  <a:lnTo>
                    <a:pt x="2543" y="466"/>
                  </a:lnTo>
                  <a:lnTo>
                    <a:pt x="2543" y="466"/>
                  </a:lnTo>
                  <a:lnTo>
                    <a:pt x="2543" y="485"/>
                  </a:lnTo>
                  <a:lnTo>
                    <a:pt x="2543" y="485"/>
                  </a:lnTo>
                  <a:lnTo>
                    <a:pt x="2541" y="505"/>
                  </a:lnTo>
                  <a:lnTo>
                    <a:pt x="2541" y="505"/>
                  </a:lnTo>
                  <a:lnTo>
                    <a:pt x="2538" y="524"/>
                  </a:lnTo>
                  <a:lnTo>
                    <a:pt x="2538" y="524"/>
                  </a:lnTo>
                  <a:lnTo>
                    <a:pt x="2535" y="541"/>
                  </a:lnTo>
                  <a:lnTo>
                    <a:pt x="2535" y="541"/>
                  </a:lnTo>
                  <a:lnTo>
                    <a:pt x="2529" y="620"/>
                  </a:lnTo>
                  <a:lnTo>
                    <a:pt x="2522" y="696"/>
                  </a:lnTo>
                  <a:lnTo>
                    <a:pt x="2511" y="771"/>
                  </a:lnTo>
                  <a:lnTo>
                    <a:pt x="2500" y="844"/>
                  </a:lnTo>
                  <a:lnTo>
                    <a:pt x="2487" y="915"/>
                  </a:lnTo>
                  <a:lnTo>
                    <a:pt x="2473" y="984"/>
                  </a:lnTo>
                  <a:lnTo>
                    <a:pt x="2457" y="1052"/>
                  </a:lnTo>
                  <a:lnTo>
                    <a:pt x="2438" y="1117"/>
                  </a:lnTo>
                  <a:lnTo>
                    <a:pt x="2438" y="1117"/>
                  </a:lnTo>
                  <a:lnTo>
                    <a:pt x="2421" y="1180"/>
                  </a:lnTo>
                  <a:lnTo>
                    <a:pt x="2400" y="1242"/>
                  </a:lnTo>
                  <a:lnTo>
                    <a:pt x="2379" y="1302"/>
                  </a:lnTo>
                  <a:lnTo>
                    <a:pt x="2357" y="1360"/>
                  </a:lnTo>
                  <a:lnTo>
                    <a:pt x="2333" y="1417"/>
                  </a:lnTo>
                  <a:lnTo>
                    <a:pt x="2310" y="1472"/>
                  </a:lnTo>
                  <a:lnTo>
                    <a:pt x="2286" y="1525"/>
                  </a:lnTo>
                  <a:lnTo>
                    <a:pt x="2260" y="1575"/>
                  </a:lnTo>
                  <a:lnTo>
                    <a:pt x="2260" y="1575"/>
                  </a:lnTo>
                  <a:lnTo>
                    <a:pt x="2235" y="1625"/>
                  </a:lnTo>
                  <a:lnTo>
                    <a:pt x="2208" y="1672"/>
                  </a:lnTo>
                  <a:lnTo>
                    <a:pt x="2183" y="1718"/>
                  </a:lnTo>
                  <a:lnTo>
                    <a:pt x="2156" y="1763"/>
                  </a:lnTo>
                  <a:lnTo>
                    <a:pt x="2129" y="1804"/>
                  </a:lnTo>
                  <a:lnTo>
                    <a:pt x="2102" y="1845"/>
                  </a:lnTo>
                  <a:lnTo>
                    <a:pt x="2048" y="1921"/>
                  </a:lnTo>
                  <a:lnTo>
                    <a:pt x="2048" y="1921"/>
                  </a:lnTo>
                  <a:lnTo>
                    <a:pt x="1994" y="1989"/>
                  </a:lnTo>
                  <a:lnTo>
                    <a:pt x="1943" y="2053"/>
                  </a:lnTo>
                  <a:lnTo>
                    <a:pt x="1894" y="2108"/>
                  </a:lnTo>
                  <a:lnTo>
                    <a:pt x="1846" y="2156"/>
                  </a:lnTo>
                  <a:lnTo>
                    <a:pt x="1846" y="2156"/>
                  </a:lnTo>
                  <a:lnTo>
                    <a:pt x="1829" y="2175"/>
                  </a:lnTo>
                  <a:lnTo>
                    <a:pt x="1808" y="2192"/>
                  </a:lnTo>
                  <a:lnTo>
                    <a:pt x="1787" y="2208"/>
                  </a:lnTo>
                  <a:lnTo>
                    <a:pt x="1767" y="2224"/>
                  </a:lnTo>
                  <a:lnTo>
                    <a:pt x="1767" y="2224"/>
                  </a:lnTo>
                  <a:lnTo>
                    <a:pt x="1744" y="2238"/>
                  </a:lnTo>
                  <a:lnTo>
                    <a:pt x="1722" y="2251"/>
                  </a:lnTo>
                  <a:lnTo>
                    <a:pt x="1698" y="2262"/>
                  </a:lnTo>
                  <a:lnTo>
                    <a:pt x="1675" y="2273"/>
                  </a:lnTo>
                  <a:lnTo>
                    <a:pt x="1675" y="2273"/>
                  </a:lnTo>
                  <a:lnTo>
                    <a:pt x="1651" y="2283"/>
                  </a:lnTo>
                  <a:lnTo>
                    <a:pt x="1625" y="2291"/>
                  </a:lnTo>
                  <a:lnTo>
                    <a:pt x="1600" y="2297"/>
                  </a:lnTo>
                  <a:lnTo>
                    <a:pt x="1575" y="2303"/>
                  </a:lnTo>
                  <a:lnTo>
                    <a:pt x="1575" y="2303"/>
                  </a:lnTo>
                  <a:lnTo>
                    <a:pt x="1549" y="2308"/>
                  </a:lnTo>
                  <a:lnTo>
                    <a:pt x="1524" y="2311"/>
                  </a:lnTo>
                  <a:lnTo>
                    <a:pt x="1497" y="2313"/>
                  </a:lnTo>
                  <a:lnTo>
                    <a:pt x="1470" y="2313"/>
                  </a:lnTo>
                  <a:lnTo>
                    <a:pt x="568" y="2308"/>
                  </a:lnTo>
                  <a:lnTo>
                    <a:pt x="568" y="1472"/>
                  </a:lnTo>
                  <a:lnTo>
                    <a:pt x="568" y="1431"/>
                  </a:lnTo>
                  <a:lnTo>
                    <a:pt x="568" y="1383"/>
                  </a:lnTo>
                  <a:lnTo>
                    <a:pt x="568" y="1383"/>
                  </a:lnTo>
                  <a:lnTo>
                    <a:pt x="554" y="1399"/>
                  </a:lnTo>
                  <a:lnTo>
                    <a:pt x="554" y="1399"/>
                  </a:lnTo>
                  <a:lnTo>
                    <a:pt x="538" y="1415"/>
                  </a:lnTo>
                  <a:lnTo>
                    <a:pt x="538" y="1415"/>
                  </a:lnTo>
                  <a:lnTo>
                    <a:pt x="522" y="1428"/>
                  </a:lnTo>
                  <a:lnTo>
                    <a:pt x="522" y="1428"/>
                  </a:lnTo>
                  <a:lnTo>
                    <a:pt x="506" y="1442"/>
                  </a:lnTo>
                  <a:lnTo>
                    <a:pt x="506" y="1442"/>
                  </a:lnTo>
                  <a:lnTo>
                    <a:pt x="486" y="1455"/>
                  </a:lnTo>
                  <a:lnTo>
                    <a:pt x="465" y="1466"/>
                  </a:lnTo>
                  <a:lnTo>
                    <a:pt x="465" y="1466"/>
                  </a:lnTo>
                  <a:lnTo>
                    <a:pt x="443" y="1475"/>
                  </a:lnTo>
                  <a:lnTo>
                    <a:pt x="421" y="1483"/>
                  </a:lnTo>
                  <a:lnTo>
                    <a:pt x="421" y="1483"/>
                  </a:lnTo>
                  <a:lnTo>
                    <a:pt x="397" y="1490"/>
                  </a:lnTo>
                  <a:lnTo>
                    <a:pt x="372" y="1494"/>
                  </a:lnTo>
                  <a:lnTo>
                    <a:pt x="372" y="1494"/>
                  </a:lnTo>
                  <a:lnTo>
                    <a:pt x="348" y="1498"/>
                  </a:lnTo>
                  <a:lnTo>
                    <a:pt x="322" y="1499"/>
                  </a:lnTo>
                  <a:lnTo>
                    <a:pt x="322" y="1499"/>
                  </a:lnTo>
                  <a:lnTo>
                    <a:pt x="289" y="1498"/>
                  </a:lnTo>
                  <a:lnTo>
                    <a:pt x="257" y="1491"/>
                  </a:lnTo>
                  <a:lnTo>
                    <a:pt x="225" y="1483"/>
                  </a:lnTo>
                  <a:lnTo>
                    <a:pt x="197" y="1472"/>
                  </a:lnTo>
                  <a:lnTo>
                    <a:pt x="197" y="1472"/>
                  </a:lnTo>
                  <a:lnTo>
                    <a:pt x="168" y="1460"/>
                  </a:lnTo>
                  <a:lnTo>
                    <a:pt x="141" y="1444"/>
                  </a:lnTo>
                  <a:lnTo>
                    <a:pt x="118" y="1425"/>
                  </a:lnTo>
                  <a:lnTo>
                    <a:pt x="94" y="1404"/>
                  </a:lnTo>
                  <a:lnTo>
                    <a:pt x="94" y="1404"/>
                  </a:lnTo>
                  <a:lnTo>
                    <a:pt x="73" y="1380"/>
                  </a:lnTo>
                  <a:lnTo>
                    <a:pt x="54" y="1356"/>
                  </a:lnTo>
                  <a:lnTo>
                    <a:pt x="38" y="1329"/>
                  </a:lnTo>
                  <a:lnTo>
                    <a:pt x="25" y="1301"/>
                  </a:lnTo>
                  <a:lnTo>
                    <a:pt x="25" y="1301"/>
                  </a:lnTo>
                  <a:lnTo>
                    <a:pt x="14" y="1271"/>
                  </a:lnTo>
                  <a:lnTo>
                    <a:pt x="6" y="1241"/>
                  </a:lnTo>
                  <a:lnTo>
                    <a:pt x="2" y="1209"/>
                  </a:lnTo>
                  <a:lnTo>
                    <a:pt x="0" y="1176"/>
                  </a:lnTo>
                  <a:lnTo>
                    <a:pt x="0" y="1176"/>
                  </a:lnTo>
                  <a:lnTo>
                    <a:pt x="2" y="1142"/>
                  </a:lnTo>
                  <a:lnTo>
                    <a:pt x="6" y="1111"/>
                  </a:lnTo>
                  <a:lnTo>
                    <a:pt x="14" y="1080"/>
                  </a:lnTo>
                  <a:lnTo>
                    <a:pt x="25" y="1050"/>
                  </a:lnTo>
                  <a:lnTo>
                    <a:pt x="25" y="1050"/>
                  </a:lnTo>
                  <a:lnTo>
                    <a:pt x="38" y="1022"/>
                  </a:lnTo>
                  <a:lnTo>
                    <a:pt x="54" y="996"/>
                  </a:lnTo>
                  <a:lnTo>
                    <a:pt x="73" y="971"/>
                  </a:lnTo>
                  <a:lnTo>
                    <a:pt x="94" y="949"/>
                  </a:lnTo>
                  <a:lnTo>
                    <a:pt x="94" y="949"/>
                  </a:lnTo>
                  <a:lnTo>
                    <a:pt x="118" y="928"/>
                  </a:lnTo>
                  <a:lnTo>
                    <a:pt x="141" y="909"/>
                  </a:lnTo>
                  <a:lnTo>
                    <a:pt x="168" y="893"/>
                  </a:lnTo>
                  <a:lnTo>
                    <a:pt x="197" y="879"/>
                  </a:lnTo>
                  <a:lnTo>
                    <a:pt x="197" y="879"/>
                  </a:lnTo>
                  <a:lnTo>
                    <a:pt x="225" y="869"/>
                  </a:lnTo>
                  <a:lnTo>
                    <a:pt x="257" y="861"/>
                  </a:lnTo>
                  <a:lnTo>
                    <a:pt x="289" y="857"/>
                  </a:lnTo>
                  <a:lnTo>
                    <a:pt x="322" y="855"/>
                  </a:lnTo>
                  <a:lnTo>
                    <a:pt x="322" y="855"/>
                  </a:lnTo>
                  <a:lnTo>
                    <a:pt x="348" y="855"/>
                  </a:lnTo>
                  <a:lnTo>
                    <a:pt x="372" y="858"/>
                  </a:lnTo>
                  <a:lnTo>
                    <a:pt x="372" y="858"/>
                  </a:lnTo>
                  <a:lnTo>
                    <a:pt x="397" y="863"/>
                  </a:lnTo>
                  <a:lnTo>
                    <a:pt x="421" y="871"/>
                  </a:lnTo>
                  <a:lnTo>
                    <a:pt x="421" y="871"/>
                  </a:lnTo>
                  <a:lnTo>
                    <a:pt x="443" y="879"/>
                  </a:lnTo>
                  <a:lnTo>
                    <a:pt x="465" y="888"/>
                  </a:lnTo>
                  <a:lnTo>
                    <a:pt x="465" y="888"/>
                  </a:lnTo>
                  <a:lnTo>
                    <a:pt x="486" y="900"/>
                  </a:lnTo>
                  <a:lnTo>
                    <a:pt x="506" y="914"/>
                  </a:lnTo>
                  <a:lnTo>
                    <a:pt x="506" y="914"/>
                  </a:lnTo>
                  <a:lnTo>
                    <a:pt x="522" y="927"/>
                  </a:lnTo>
                  <a:lnTo>
                    <a:pt x="522" y="927"/>
                  </a:lnTo>
                  <a:lnTo>
                    <a:pt x="538" y="941"/>
                  </a:lnTo>
                  <a:lnTo>
                    <a:pt x="538" y="941"/>
                  </a:lnTo>
                  <a:lnTo>
                    <a:pt x="554" y="955"/>
                  </a:lnTo>
                  <a:lnTo>
                    <a:pt x="554" y="955"/>
                  </a:lnTo>
                  <a:lnTo>
                    <a:pt x="568" y="971"/>
                  </a:lnTo>
                  <a:lnTo>
                    <a:pt x="568" y="925"/>
                  </a:lnTo>
                  <a:lnTo>
                    <a:pt x="568" y="882"/>
                  </a:lnTo>
                  <a:lnTo>
                    <a:pt x="568" y="0"/>
                  </a:lnTo>
                  <a:lnTo>
                    <a:pt x="1238" y="0"/>
                  </a:lnTo>
                  <a:lnTo>
                    <a:pt x="1238" y="0"/>
                  </a:lnTo>
                  <a:lnTo>
                    <a:pt x="1227" y="21"/>
                  </a:lnTo>
                  <a:lnTo>
                    <a:pt x="1219" y="41"/>
                  </a:lnTo>
                  <a:lnTo>
                    <a:pt x="1219" y="41"/>
                  </a:lnTo>
                  <a:lnTo>
                    <a:pt x="1211" y="64"/>
                  </a:lnTo>
                  <a:lnTo>
                    <a:pt x="1205" y="86"/>
                  </a:lnTo>
                  <a:lnTo>
                    <a:pt x="1205" y="86"/>
                  </a:lnTo>
                  <a:lnTo>
                    <a:pt x="1200" y="108"/>
                  </a:lnTo>
                  <a:lnTo>
                    <a:pt x="1197" y="130"/>
                  </a:lnTo>
                  <a:lnTo>
                    <a:pt x="1197" y="130"/>
                  </a:lnTo>
                  <a:lnTo>
                    <a:pt x="1195" y="154"/>
                  </a:lnTo>
                  <a:lnTo>
                    <a:pt x="1194" y="178"/>
                  </a:lnTo>
                  <a:lnTo>
                    <a:pt x="1194" y="178"/>
                  </a:lnTo>
                  <a:lnTo>
                    <a:pt x="1194" y="197"/>
                  </a:lnTo>
                  <a:lnTo>
                    <a:pt x="1195" y="217"/>
                  </a:lnTo>
                  <a:lnTo>
                    <a:pt x="1198" y="236"/>
                  </a:lnTo>
                  <a:lnTo>
                    <a:pt x="1202" y="255"/>
                  </a:lnTo>
                  <a:lnTo>
                    <a:pt x="1206" y="273"/>
                  </a:lnTo>
                  <a:lnTo>
                    <a:pt x="1211" y="292"/>
                  </a:lnTo>
                  <a:lnTo>
                    <a:pt x="1224" y="327"/>
                  </a:lnTo>
                  <a:lnTo>
                    <a:pt x="1224" y="327"/>
                  </a:lnTo>
                  <a:lnTo>
                    <a:pt x="1240" y="360"/>
                  </a:lnTo>
                  <a:lnTo>
                    <a:pt x="1260" y="392"/>
                  </a:lnTo>
                  <a:lnTo>
                    <a:pt x="1283" y="422"/>
                  </a:lnTo>
                  <a:lnTo>
                    <a:pt x="1306" y="449"/>
                  </a:lnTo>
                  <a:lnTo>
                    <a:pt x="1306" y="449"/>
                  </a:lnTo>
                  <a:lnTo>
                    <a:pt x="1335" y="474"/>
                  </a:lnTo>
                  <a:lnTo>
                    <a:pt x="1364" y="497"/>
                  </a:lnTo>
                  <a:lnTo>
                    <a:pt x="1395" y="516"/>
                  </a:lnTo>
                  <a:lnTo>
                    <a:pt x="1429" y="531"/>
                  </a:lnTo>
                  <a:lnTo>
                    <a:pt x="1429" y="531"/>
                  </a:lnTo>
                  <a:lnTo>
                    <a:pt x="1465" y="544"/>
                  </a:lnTo>
                  <a:lnTo>
                    <a:pt x="1483" y="551"/>
                  </a:lnTo>
                  <a:lnTo>
                    <a:pt x="1502" y="554"/>
                  </a:lnTo>
                  <a:lnTo>
                    <a:pt x="1521" y="558"/>
                  </a:lnTo>
                  <a:lnTo>
                    <a:pt x="1540" y="560"/>
                  </a:lnTo>
                  <a:lnTo>
                    <a:pt x="1559" y="562"/>
                  </a:lnTo>
                  <a:lnTo>
                    <a:pt x="1579" y="562"/>
                  </a:lnTo>
                  <a:lnTo>
                    <a:pt x="1579" y="562"/>
                  </a:lnTo>
                  <a:lnTo>
                    <a:pt x="1598" y="562"/>
                  </a:lnTo>
                  <a:lnTo>
                    <a:pt x="1619" y="560"/>
                  </a:lnTo>
                  <a:lnTo>
                    <a:pt x="1638" y="558"/>
                  </a:lnTo>
                  <a:lnTo>
                    <a:pt x="1657" y="555"/>
                  </a:lnTo>
                  <a:lnTo>
                    <a:pt x="1675" y="551"/>
                  </a:lnTo>
                  <a:lnTo>
                    <a:pt x="1694" y="546"/>
                  </a:lnTo>
                  <a:lnTo>
                    <a:pt x="1729" y="533"/>
                  </a:lnTo>
                  <a:lnTo>
                    <a:pt x="1729" y="533"/>
                  </a:lnTo>
                  <a:lnTo>
                    <a:pt x="1763" y="516"/>
                  </a:lnTo>
                  <a:lnTo>
                    <a:pt x="1795" y="497"/>
                  </a:lnTo>
                  <a:lnTo>
                    <a:pt x="1824" y="474"/>
                  </a:lnTo>
                  <a:lnTo>
                    <a:pt x="1852" y="451"/>
                  </a:lnTo>
                  <a:lnTo>
                    <a:pt x="1852" y="451"/>
                  </a:lnTo>
                  <a:lnTo>
                    <a:pt x="1876" y="424"/>
                  </a:lnTo>
                  <a:lnTo>
                    <a:pt x="1898" y="393"/>
                  </a:lnTo>
                  <a:lnTo>
                    <a:pt x="1919" y="362"/>
                  </a:lnTo>
                  <a:lnTo>
                    <a:pt x="1935" y="328"/>
                  </a:lnTo>
                  <a:lnTo>
                    <a:pt x="1935" y="328"/>
                  </a:lnTo>
                  <a:lnTo>
                    <a:pt x="1948" y="294"/>
                  </a:lnTo>
                  <a:lnTo>
                    <a:pt x="1952" y="274"/>
                  </a:lnTo>
                  <a:lnTo>
                    <a:pt x="1957" y="255"/>
                  </a:lnTo>
                  <a:lnTo>
                    <a:pt x="1960" y="236"/>
                  </a:lnTo>
                  <a:lnTo>
                    <a:pt x="1963" y="217"/>
                  </a:lnTo>
                  <a:lnTo>
                    <a:pt x="1965" y="198"/>
                  </a:lnTo>
                  <a:lnTo>
                    <a:pt x="1965" y="179"/>
                  </a:lnTo>
                  <a:lnTo>
                    <a:pt x="1965" y="179"/>
                  </a:lnTo>
                  <a:lnTo>
                    <a:pt x="1963" y="156"/>
                  </a:lnTo>
                  <a:lnTo>
                    <a:pt x="1962" y="132"/>
                  </a:lnTo>
                  <a:lnTo>
                    <a:pt x="1962" y="132"/>
                  </a:lnTo>
                  <a:lnTo>
                    <a:pt x="1959" y="108"/>
                  </a:lnTo>
                  <a:lnTo>
                    <a:pt x="1954" y="86"/>
                  </a:lnTo>
                  <a:lnTo>
                    <a:pt x="1954" y="86"/>
                  </a:lnTo>
                  <a:lnTo>
                    <a:pt x="1948" y="64"/>
                  </a:lnTo>
                  <a:lnTo>
                    <a:pt x="1940" y="43"/>
                  </a:lnTo>
                  <a:lnTo>
                    <a:pt x="1940" y="43"/>
                  </a:lnTo>
                  <a:lnTo>
                    <a:pt x="1932" y="22"/>
                  </a:lnTo>
                  <a:lnTo>
                    <a:pt x="1921" y="2"/>
                  </a:lnTo>
                  <a:lnTo>
                    <a:pt x="2543" y="3"/>
                  </a:lnTo>
                  <a:close/>
                </a:path>
              </a:pathLst>
            </a:custGeom>
            <a:solidFill>
              <a:schemeClr val="accent3"/>
            </a:solidFill>
            <a:ln w="19050" cap="rnd">
              <a:solidFill>
                <a:schemeClr val="bg1"/>
              </a:solidFill>
              <a:round/>
            </a:ln>
          </p:spPr>
          <p:txBody>
            <a:bodyPr anchor="ctr"/>
            <a:lstStyle/>
            <a:p>
              <a:pPr algn="ctr"/>
              <a:endParaRPr sz="1600">
                <a:cs typeface="+mn-ea"/>
                <a:sym typeface="+mn-lt"/>
              </a:endParaRPr>
            </a:p>
          </p:txBody>
        </p:sp>
        <p:sp>
          <p:nvSpPr>
            <p:cNvPr id="12" name="TextBox 30"/>
            <p:cNvSpPr txBox="1"/>
            <p:nvPr/>
          </p:nvSpPr>
          <p:spPr bwMode="auto">
            <a:xfrm>
              <a:off x="5452959" y="2812381"/>
              <a:ext cx="463886" cy="463846"/>
            </a:xfrm>
            <a:prstGeom prst="rect">
              <a:avLst/>
            </a:prstGeom>
            <a:noFill/>
          </p:spPr>
          <p:txBody>
            <a:bodyPr wrap="none" lIns="90000" tIns="46800" rIns="90000" bIns="46800">
              <a:normAutofit/>
            </a:bodyPr>
            <a:lstStyle/>
            <a:p>
              <a:pPr>
                <a:buClr>
                  <a:srgbClr val="C35954"/>
                </a:buClr>
                <a:buSzPct val="120000"/>
              </a:pPr>
              <a:r>
                <a:rPr lang="en-US" altLang="ko-KR" sz="2000">
                  <a:solidFill>
                    <a:schemeClr val="bg1"/>
                  </a:solidFill>
                  <a:effectLst/>
                  <a:cs typeface="+mn-ea"/>
                  <a:sym typeface="+mn-lt"/>
                </a:rPr>
                <a:t>01</a:t>
              </a:r>
              <a:endParaRPr lang="en-US" altLang="ko-KR" sz="2000">
                <a:solidFill>
                  <a:schemeClr val="bg1"/>
                </a:solidFill>
                <a:effectLst/>
                <a:cs typeface="+mn-ea"/>
                <a:sym typeface="+mn-lt"/>
              </a:endParaRPr>
            </a:p>
          </p:txBody>
        </p:sp>
        <p:sp>
          <p:nvSpPr>
            <p:cNvPr id="13" name="TextBox 31"/>
            <p:cNvSpPr txBox="1"/>
            <p:nvPr/>
          </p:nvSpPr>
          <p:spPr bwMode="auto">
            <a:xfrm>
              <a:off x="6674472" y="3189755"/>
              <a:ext cx="500755" cy="463846"/>
            </a:xfrm>
            <a:prstGeom prst="rect">
              <a:avLst/>
            </a:prstGeom>
            <a:noFill/>
          </p:spPr>
          <p:txBody>
            <a:bodyPr wrap="none" lIns="90000" tIns="46800" rIns="90000" bIns="46800">
              <a:normAutofit/>
            </a:bodyPr>
            <a:lstStyle/>
            <a:p>
              <a:pPr>
                <a:buClr>
                  <a:srgbClr val="C35954"/>
                </a:buClr>
                <a:buSzPct val="120000"/>
              </a:pPr>
              <a:r>
                <a:rPr lang="en-US" altLang="ko-KR" sz="2000">
                  <a:solidFill>
                    <a:schemeClr val="bg1"/>
                  </a:solidFill>
                  <a:effectLst/>
                  <a:cs typeface="+mn-ea"/>
                  <a:sym typeface="+mn-lt"/>
                </a:rPr>
                <a:t>02</a:t>
              </a:r>
              <a:endParaRPr lang="en-US" altLang="ko-KR" sz="2000">
                <a:solidFill>
                  <a:schemeClr val="bg1"/>
                </a:solidFill>
                <a:effectLst/>
                <a:cs typeface="+mn-ea"/>
                <a:sym typeface="+mn-lt"/>
              </a:endParaRPr>
            </a:p>
          </p:txBody>
        </p:sp>
        <p:sp>
          <p:nvSpPr>
            <p:cNvPr id="14" name="TextBox 32"/>
            <p:cNvSpPr txBox="1"/>
            <p:nvPr/>
          </p:nvSpPr>
          <p:spPr bwMode="auto">
            <a:xfrm>
              <a:off x="5272791" y="4070297"/>
              <a:ext cx="500755" cy="463846"/>
            </a:xfrm>
            <a:prstGeom prst="rect">
              <a:avLst/>
            </a:prstGeom>
            <a:noFill/>
          </p:spPr>
          <p:txBody>
            <a:bodyPr wrap="none" lIns="90000" tIns="46800" rIns="90000" bIns="46800">
              <a:normAutofit/>
            </a:bodyPr>
            <a:lstStyle/>
            <a:p>
              <a:pPr>
                <a:buClr>
                  <a:srgbClr val="C35954"/>
                </a:buClr>
                <a:buSzPct val="120000"/>
              </a:pPr>
              <a:r>
                <a:rPr lang="en-US" altLang="ko-KR" sz="2000">
                  <a:solidFill>
                    <a:schemeClr val="bg1"/>
                  </a:solidFill>
                  <a:effectLst/>
                  <a:cs typeface="+mn-ea"/>
                  <a:sym typeface="+mn-lt"/>
                </a:rPr>
                <a:t>04</a:t>
              </a:r>
              <a:endParaRPr lang="en-US" altLang="ko-KR" sz="2000">
                <a:solidFill>
                  <a:schemeClr val="bg1"/>
                </a:solidFill>
                <a:effectLst/>
                <a:cs typeface="+mn-ea"/>
                <a:sym typeface="+mn-lt"/>
              </a:endParaRPr>
            </a:p>
          </p:txBody>
        </p:sp>
        <p:sp>
          <p:nvSpPr>
            <p:cNvPr id="15" name="TextBox 33"/>
            <p:cNvSpPr txBox="1"/>
            <p:nvPr/>
          </p:nvSpPr>
          <p:spPr bwMode="auto">
            <a:xfrm>
              <a:off x="6489960" y="4447673"/>
              <a:ext cx="510374" cy="463846"/>
            </a:xfrm>
            <a:prstGeom prst="rect">
              <a:avLst/>
            </a:prstGeom>
            <a:noFill/>
          </p:spPr>
          <p:txBody>
            <a:bodyPr wrap="none" lIns="90000" tIns="46800" rIns="90000" bIns="46800">
              <a:normAutofit/>
            </a:bodyPr>
            <a:lstStyle/>
            <a:p>
              <a:pPr>
                <a:buClr>
                  <a:srgbClr val="C35954"/>
                </a:buClr>
                <a:buSzPct val="120000"/>
              </a:pPr>
              <a:r>
                <a:rPr lang="en-US" altLang="ko-KR" sz="2000">
                  <a:solidFill>
                    <a:schemeClr val="bg1"/>
                  </a:solidFill>
                  <a:effectLst/>
                  <a:cs typeface="+mn-ea"/>
                  <a:sym typeface="+mn-lt"/>
                </a:rPr>
                <a:t>03</a:t>
              </a:r>
              <a:endParaRPr lang="en-US" altLang="ko-KR" sz="2000">
                <a:solidFill>
                  <a:schemeClr val="bg1"/>
                </a:solidFill>
                <a:effectLst/>
                <a:cs typeface="+mn-ea"/>
                <a:sym typeface="+mn-lt"/>
              </a:endParaRPr>
            </a:p>
          </p:txBody>
        </p:sp>
      </p:grpSp>
      <p:sp>
        <p:nvSpPr>
          <p:cNvPr id="46" name="矩形 45"/>
          <p:cNvSpPr/>
          <p:nvPr/>
        </p:nvSpPr>
        <p:spPr>
          <a:xfrm>
            <a:off x="1958889" y="2534218"/>
            <a:ext cx="1934520" cy="828675"/>
          </a:xfrm>
          <a:prstGeom prst="rect">
            <a:avLst/>
          </a:prstGeom>
        </p:spPr>
        <p:txBody>
          <a:bodyPr wrap="square" lIns="91433" tIns="45716" rIns="91433" bIns="45716">
            <a:spAutoFit/>
          </a:bodyPr>
          <a:lstStyle/>
          <a:p>
            <a:pPr>
              <a:lnSpc>
                <a:spcPct val="150000"/>
              </a:lnSpc>
            </a:pPr>
            <a:r>
              <a:rPr lang="zh-CN" altLang="en-US" sz="1600" dirty="0">
                <a:solidFill>
                  <a:schemeClr val="tx1">
                    <a:lumMod val="95000"/>
                    <a:lumOff val="5000"/>
                  </a:schemeClr>
                </a:solidFill>
                <a:cs typeface="+mn-ea"/>
                <a:sym typeface="+mn-lt"/>
              </a:rPr>
              <a:t>对服务产品实现了最基本的功能</a:t>
            </a:r>
            <a:endParaRPr lang="zh-CN" altLang="en-US" sz="1600" dirty="0">
              <a:solidFill>
                <a:schemeClr val="tx1">
                  <a:lumMod val="95000"/>
                  <a:lumOff val="5000"/>
                </a:schemeClr>
              </a:solidFill>
              <a:cs typeface="+mn-ea"/>
              <a:sym typeface="+mn-lt"/>
            </a:endParaRPr>
          </a:p>
        </p:txBody>
      </p:sp>
      <p:sp>
        <p:nvSpPr>
          <p:cNvPr id="47" name="矩形 46"/>
          <p:cNvSpPr/>
          <p:nvPr/>
        </p:nvSpPr>
        <p:spPr>
          <a:xfrm>
            <a:off x="1958889" y="2198655"/>
            <a:ext cx="1934520" cy="367030"/>
          </a:xfrm>
          <a:prstGeom prst="rect">
            <a:avLst/>
          </a:prstGeom>
        </p:spPr>
        <p:txBody>
          <a:bodyPr wrap="square" lIns="91433" tIns="45716" rIns="91433" bIns="45716">
            <a:spAutoFit/>
          </a:bodyPr>
          <a:lstStyle/>
          <a:p>
            <a:pPr algn="just"/>
            <a:r>
              <a:rPr lang="zh-CN" altLang="en-US" b="1" dirty="0">
                <a:solidFill>
                  <a:schemeClr val="tx1">
                    <a:lumMod val="75000"/>
                  </a:schemeClr>
                </a:solidFill>
                <a:cs typeface="+mn-ea"/>
                <a:sym typeface="+mn-lt"/>
              </a:rPr>
              <a:t>服务管理</a:t>
            </a:r>
            <a:endParaRPr lang="zh-CN" altLang="en-US" b="1" dirty="0">
              <a:solidFill>
                <a:schemeClr val="tx1">
                  <a:lumMod val="75000"/>
                </a:schemeClr>
              </a:solidFill>
              <a:cs typeface="+mn-ea"/>
              <a:sym typeface="+mn-lt"/>
            </a:endParaRPr>
          </a:p>
        </p:txBody>
      </p:sp>
      <p:sp>
        <p:nvSpPr>
          <p:cNvPr id="48" name="矩形 47"/>
          <p:cNvSpPr/>
          <p:nvPr/>
        </p:nvSpPr>
        <p:spPr>
          <a:xfrm>
            <a:off x="8514255" y="2555602"/>
            <a:ext cx="1934520" cy="1197610"/>
          </a:xfrm>
          <a:prstGeom prst="rect">
            <a:avLst/>
          </a:prstGeom>
        </p:spPr>
        <p:txBody>
          <a:bodyPr wrap="square" lIns="91433" tIns="45716" rIns="91433" bIns="45716">
            <a:spAutoFit/>
          </a:bodyPr>
          <a:lstStyle/>
          <a:p>
            <a:pPr>
              <a:lnSpc>
                <a:spcPct val="150000"/>
              </a:lnSpc>
            </a:pPr>
            <a:r>
              <a:rPr lang="zh-CN" altLang="en-US" sz="1600" dirty="0">
                <a:solidFill>
                  <a:schemeClr val="tx1">
                    <a:lumMod val="95000"/>
                    <a:lumOff val="5000"/>
                  </a:schemeClr>
                </a:solidFill>
                <a:cs typeface="+mn-ea"/>
                <a:sym typeface="+mn-lt"/>
              </a:rPr>
              <a:t>以</a:t>
            </a:r>
            <a:r>
              <a:rPr lang="en-US" altLang="zh-CN" sz="1600" dirty="0">
                <a:solidFill>
                  <a:schemeClr val="tx1">
                    <a:lumMod val="95000"/>
                    <a:lumOff val="5000"/>
                  </a:schemeClr>
                </a:solidFill>
                <a:cs typeface="+mn-ea"/>
                <a:sym typeface="+mn-lt"/>
              </a:rPr>
              <a:t>ID</a:t>
            </a:r>
            <a:r>
              <a:rPr lang="zh-CN" altLang="en-US" sz="1600" dirty="0">
                <a:solidFill>
                  <a:schemeClr val="tx1">
                    <a:lumMod val="95000"/>
                    <a:lumOff val="5000"/>
                  </a:schemeClr>
                </a:solidFill>
                <a:cs typeface="+mn-ea"/>
                <a:sym typeface="+mn-lt"/>
              </a:rPr>
              <a:t>为主键，搜索</a:t>
            </a:r>
            <a:r>
              <a:rPr lang="zh-CN" altLang="en-US" sz="1600" dirty="0">
                <a:solidFill>
                  <a:schemeClr val="tx1">
                    <a:lumMod val="95000"/>
                    <a:lumOff val="5000"/>
                  </a:schemeClr>
                </a:solidFill>
                <a:cs typeface="+mn-ea"/>
                <a:sym typeface="+mn-lt"/>
              </a:rPr>
              <a:t>服务产品的基本信息。</a:t>
            </a:r>
            <a:endParaRPr lang="zh-CN" altLang="en-US" sz="1600" dirty="0">
              <a:solidFill>
                <a:schemeClr val="tx1">
                  <a:lumMod val="95000"/>
                  <a:lumOff val="5000"/>
                </a:schemeClr>
              </a:solidFill>
              <a:cs typeface="+mn-ea"/>
              <a:sym typeface="+mn-lt"/>
            </a:endParaRPr>
          </a:p>
        </p:txBody>
      </p:sp>
      <p:sp>
        <p:nvSpPr>
          <p:cNvPr id="49" name="矩形 48"/>
          <p:cNvSpPr/>
          <p:nvPr/>
        </p:nvSpPr>
        <p:spPr>
          <a:xfrm>
            <a:off x="8514255" y="2214324"/>
            <a:ext cx="1934520" cy="367030"/>
          </a:xfrm>
          <a:prstGeom prst="rect">
            <a:avLst/>
          </a:prstGeom>
        </p:spPr>
        <p:txBody>
          <a:bodyPr wrap="square" lIns="91433" tIns="45716" rIns="91433" bIns="45716">
            <a:spAutoFit/>
          </a:bodyPr>
          <a:lstStyle/>
          <a:p>
            <a:pPr algn="just"/>
            <a:r>
              <a:rPr lang="zh-CN" altLang="en-US" b="1" dirty="0">
                <a:solidFill>
                  <a:schemeClr val="tx1">
                    <a:lumMod val="75000"/>
                  </a:schemeClr>
                </a:solidFill>
                <a:cs typeface="+mn-ea"/>
                <a:sym typeface="+mn-lt"/>
              </a:rPr>
              <a:t>订单</a:t>
            </a:r>
            <a:endParaRPr lang="zh-CN" altLang="en-US" b="1" dirty="0">
              <a:solidFill>
                <a:schemeClr val="tx1">
                  <a:lumMod val="75000"/>
                </a:schemeClr>
              </a:solidFill>
              <a:cs typeface="+mn-ea"/>
              <a:sym typeface="+mn-lt"/>
            </a:endParaRPr>
          </a:p>
        </p:txBody>
      </p:sp>
      <p:sp>
        <p:nvSpPr>
          <p:cNvPr id="50" name="矩形 49"/>
          <p:cNvSpPr/>
          <p:nvPr/>
        </p:nvSpPr>
        <p:spPr>
          <a:xfrm>
            <a:off x="1958889" y="4685637"/>
            <a:ext cx="1934520" cy="828675"/>
          </a:xfrm>
          <a:prstGeom prst="rect">
            <a:avLst/>
          </a:prstGeom>
        </p:spPr>
        <p:txBody>
          <a:bodyPr wrap="square" lIns="91433" tIns="45716" rIns="91433" bIns="45716">
            <a:spAutoFit/>
          </a:bodyPr>
          <a:lstStyle/>
          <a:p>
            <a:pPr>
              <a:lnSpc>
                <a:spcPct val="150000"/>
              </a:lnSpc>
            </a:pPr>
            <a:r>
              <a:rPr lang="zh-CN" altLang="en-US" sz="1600" dirty="0">
                <a:solidFill>
                  <a:schemeClr val="tx1">
                    <a:lumMod val="95000"/>
                    <a:lumOff val="5000"/>
                  </a:schemeClr>
                </a:solidFill>
                <a:cs typeface="+mn-ea"/>
                <a:sym typeface="+mn-lt"/>
              </a:rPr>
              <a:t>显示并且编辑</a:t>
            </a:r>
            <a:r>
              <a:rPr lang="zh-CN" altLang="en-US" sz="1600" dirty="0">
                <a:solidFill>
                  <a:schemeClr val="tx1">
                    <a:lumMod val="95000"/>
                    <a:lumOff val="5000"/>
                  </a:schemeClr>
                </a:solidFill>
                <a:cs typeface="+mn-ea"/>
                <a:sym typeface="+mn-lt"/>
              </a:rPr>
              <a:t>店铺的基本信息</a:t>
            </a:r>
            <a:r>
              <a:rPr lang="zh-CN" altLang="en-US" sz="1400" dirty="0">
                <a:solidFill>
                  <a:schemeClr val="tx1">
                    <a:lumMod val="95000"/>
                    <a:lumOff val="5000"/>
                  </a:schemeClr>
                </a:solidFill>
                <a:cs typeface="+mn-ea"/>
                <a:sym typeface="+mn-lt"/>
              </a:rPr>
              <a:t>。</a:t>
            </a:r>
            <a:endParaRPr lang="zh-CN" altLang="en-US" sz="1400" dirty="0">
              <a:solidFill>
                <a:schemeClr val="tx1">
                  <a:lumMod val="95000"/>
                  <a:lumOff val="5000"/>
                </a:schemeClr>
              </a:solidFill>
              <a:cs typeface="+mn-ea"/>
              <a:sym typeface="+mn-lt"/>
            </a:endParaRPr>
          </a:p>
        </p:txBody>
      </p:sp>
      <p:sp>
        <p:nvSpPr>
          <p:cNvPr id="51" name="矩形 50"/>
          <p:cNvSpPr/>
          <p:nvPr/>
        </p:nvSpPr>
        <p:spPr>
          <a:xfrm>
            <a:off x="1958889" y="4344359"/>
            <a:ext cx="1934520" cy="367030"/>
          </a:xfrm>
          <a:prstGeom prst="rect">
            <a:avLst/>
          </a:prstGeom>
        </p:spPr>
        <p:txBody>
          <a:bodyPr wrap="square" lIns="91433" tIns="45716" rIns="91433" bIns="45716">
            <a:spAutoFit/>
          </a:bodyPr>
          <a:lstStyle/>
          <a:p>
            <a:pPr algn="just"/>
            <a:r>
              <a:rPr lang="zh-CN" altLang="en-US" b="1" dirty="0">
                <a:solidFill>
                  <a:schemeClr val="tx1">
                    <a:lumMod val="75000"/>
                  </a:schemeClr>
                </a:solidFill>
                <a:cs typeface="+mn-ea"/>
                <a:sym typeface="+mn-lt"/>
              </a:rPr>
              <a:t>设置</a:t>
            </a:r>
            <a:endParaRPr lang="zh-CN" altLang="en-US" b="1" dirty="0">
              <a:solidFill>
                <a:schemeClr val="tx1">
                  <a:lumMod val="75000"/>
                </a:schemeClr>
              </a:solidFill>
              <a:cs typeface="+mn-ea"/>
              <a:sym typeface="+mn-lt"/>
            </a:endParaRPr>
          </a:p>
        </p:txBody>
      </p:sp>
      <p:sp>
        <p:nvSpPr>
          <p:cNvPr id="52" name="矩形 51"/>
          <p:cNvSpPr/>
          <p:nvPr/>
        </p:nvSpPr>
        <p:spPr>
          <a:xfrm>
            <a:off x="8514255" y="4701306"/>
            <a:ext cx="1934520" cy="828675"/>
          </a:xfrm>
          <a:prstGeom prst="rect">
            <a:avLst/>
          </a:prstGeom>
        </p:spPr>
        <p:txBody>
          <a:bodyPr wrap="square" lIns="91433" tIns="45716" rIns="91433" bIns="45716">
            <a:spAutoFit/>
          </a:bodyPr>
          <a:lstStyle/>
          <a:p>
            <a:pPr>
              <a:lnSpc>
                <a:spcPct val="150000"/>
              </a:lnSpc>
            </a:pPr>
            <a:r>
              <a:rPr lang="zh-CN" altLang="en-US" sz="1600" dirty="0">
                <a:solidFill>
                  <a:schemeClr val="tx1">
                    <a:lumMod val="95000"/>
                    <a:lumOff val="5000"/>
                  </a:schemeClr>
                </a:solidFill>
                <a:cs typeface="+mn-ea"/>
                <a:sym typeface="+mn-lt"/>
              </a:rPr>
              <a:t>提交上传并且显示店铺的基本信息。</a:t>
            </a:r>
            <a:endParaRPr lang="zh-CN" altLang="en-US" sz="1600" dirty="0">
              <a:solidFill>
                <a:schemeClr val="tx1">
                  <a:lumMod val="95000"/>
                  <a:lumOff val="5000"/>
                </a:schemeClr>
              </a:solidFill>
              <a:cs typeface="+mn-ea"/>
              <a:sym typeface="+mn-lt"/>
            </a:endParaRPr>
          </a:p>
        </p:txBody>
      </p:sp>
      <p:sp>
        <p:nvSpPr>
          <p:cNvPr id="53" name="矩形 52"/>
          <p:cNvSpPr/>
          <p:nvPr/>
        </p:nvSpPr>
        <p:spPr>
          <a:xfrm>
            <a:off x="8514255" y="4360028"/>
            <a:ext cx="1934520" cy="367030"/>
          </a:xfrm>
          <a:prstGeom prst="rect">
            <a:avLst/>
          </a:prstGeom>
        </p:spPr>
        <p:txBody>
          <a:bodyPr wrap="square" lIns="91433" tIns="45716" rIns="91433" bIns="45716">
            <a:spAutoFit/>
          </a:bodyPr>
          <a:lstStyle/>
          <a:p>
            <a:pPr algn="just"/>
            <a:r>
              <a:rPr lang="zh-CN" altLang="en-US" b="1" dirty="0">
                <a:solidFill>
                  <a:schemeClr val="tx1">
                    <a:lumMod val="75000"/>
                  </a:schemeClr>
                </a:solidFill>
                <a:cs typeface="+mn-ea"/>
                <a:sym typeface="+mn-lt"/>
              </a:rPr>
              <a:t>店铺</a:t>
            </a:r>
            <a:endParaRPr lang="zh-CN" altLang="en-US" b="1" dirty="0">
              <a:solidFill>
                <a:schemeClr val="tx1">
                  <a:lumMod val="75000"/>
                </a:schemeClr>
              </a:solidFill>
              <a:cs typeface="+mn-ea"/>
              <a:sym typeface="+mn-lt"/>
            </a:endParaRPr>
          </a:p>
        </p:txBody>
      </p:sp>
      <p:grpSp>
        <p:nvGrpSpPr>
          <p:cNvPr id="20" name="组合 19"/>
          <p:cNvGrpSpPr/>
          <p:nvPr/>
        </p:nvGrpSpPr>
        <p:grpSpPr>
          <a:xfrm>
            <a:off x="842270" y="562518"/>
            <a:ext cx="10507461" cy="0"/>
            <a:chOff x="1028775" y="591989"/>
            <a:chExt cx="11086097" cy="0"/>
          </a:xfrm>
        </p:grpSpPr>
        <p:cxnSp>
          <p:nvCxnSpPr>
            <p:cNvPr id="21" name="直接连接符 20"/>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4671695" y="378460"/>
            <a:ext cx="2848610" cy="521970"/>
          </a:xfrm>
          <a:prstGeom prst="rect">
            <a:avLst/>
          </a:prstGeom>
          <a:noFill/>
        </p:spPr>
        <p:txBody>
          <a:bodyPr wrap="square" rtlCol="0">
            <a:spAutoFit/>
          </a:bodyPr>
          <a:lstStyle/>
          <a:p>
            <a:r>
              <a:rPr lang="zh-CN" altLang="en-US" sz="2800"/>
              <a:t>服务商系统模块 </a:t>
            </a:r>
            <a:endParaRPr lang="zh-CN" altLang="en-US" sz="28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p:cNvSpPr/>
          <p:nvPr/>
        </p:nvSpPr>
        <p:spPr>
          <a:xfrm>
            <a:off x="5650230" y="541655"/>
            <a:ext cx="187388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服务商管理系统</a:t>
            </a:r>
            <a:endParaRPr lang="zh-CN" altLang="en-US"/>
          </a:p>
        </p:txBody>
      </p:sp>
      <p:sp>
        <p:nvSpPr>
          <p:cNvPr id="3" name="矩形 2"/>
          <p:cNvSpPr/>
          <p:nvPr/>
        </p:nvSpPr>
        <p:spPr>
          <a:xfrm>
            <a:off x="5937885" y="1461135"/>
            <a:ext cx="1298575" cy="709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登录页面</a:t>
            </a:r>
            <a:endParaRPr lang="zh-CN" altLang="en-US"/>
          </a:p>
        </p:txBody>
      </p:sp>
      <p:cxnSp>
        <p:nvCxnSpPr>
          <p:cNvPr id="4" name="直接箭头连接符 3"/>
          <p:cNvCxnSpPr>
            <a:stCxn id="2" idx="2"/>
            <a:endCxn id="3" idx="0"/>
          </p:cNvCxnSpPr>
          <p:nvPr/>
        </p:nvCxnSpPr>
        <p:spPr>
          <a:xfrm>
            <a:off x="6587490" y="1153160"/>
            <a:ext cx="0" cy="307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820410" y="2983230"/>
            <a:ext cx="1495425"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服务管理</a:t>
            </a:r>
            <a:endParaRPr lang="zh-CN" altLang="en-US"/>
          </a:p>
        </p:txBody>
      </p:sp>
      <p:cxnSp>
        <p:nvCxnSpPr>
          <p:cNvPr id="10" name="肘形连接符 9"/>
          <p:cNvCxnSpPr>
            <a:stCxn id="3" idx="3"/>
            <a:endCxn id="3" idx="2"/>
          </p:cNvCxnSpPr>
          <p:nvPr/>
        </p:nvCxnSpPr>
        <p:spPr>
          <a:xfrm flipH="1">
            <a:off x="6587490" y="1816100"/>
            <a:ext cx="648970" cy="354330"/>
          </a:xfrm>
          <a:prstGeom prst="bentConnector4">
            <a:avLst>
              <a:gd name="adj1" fmla="val -36693"/>
              <a:gd name="adj2" fmla="val 167204"/>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524115" y="1866900"/>
            <a:ext cx="2139315" cy="275590"/>
          </a:xfrm>
          <a:prstGeom prst="rect">
            <a:avLst/>
          </a:prstGeom>
          <a:noFill/>
        </p:spPr>
        <p:txBody>
          <a:bodyPr wrap="square" rtlCol="0">
            <a:spAutoFit/>
          </a:bodyPr>
          <a:lstStyle/>
          <a:p>
            <a:r>
              <a:rPr lang="zh-CN" altLang="en-US" sz="1200"/>
              <a:t>登录失败，重新登录</a:t>
            </a:r>
            <a:endParaRPr lang="zh-CN" altLang="en-US" sz="1200"/>
          </a:p>
        </p:txBody>
      </p:sp>
      <p:sp>
        <p:nvSpPr>
          <p:cNvPr id="14" name="矩形 13"/>
          <p:cNvSpPr/>
          <p:nvPr/>
        </p:nvSpPr>
        <p:spPr>
          <a:xfrm>
            <a:off x="755015" y="2982595"/>
            <a:ext cx="1394460" cy="666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订单</a:t>
            </a:r>
            <a:endParaRPr lang="zh-CN" altLang="en-US"/>
          </a:p>
        </p:txBody>
      </p:sp>
      <p:sp>
        <p:nvSpPr>
          <p:cNvPr id="15" name="矩形 14"/>
          <p:cNvSpPr/>
          <p:nvPr/>
        </p:nvSpPr>
        <p:spPr>
          <a:xfrm>
            <a:off x="2990850" y="2983230"/>
            <a:ext cx="1391285" cy="667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店铺</a:t>
            </a:r>
            <a:endParaRPr lang="zh-CN" altLang="en-US"/>
          </a:p>
        </p:txBody>
      </p:sp>
      <p:sp>
        <p:nvSpPr>
          <p:cNvPr id="16" name="矩形 15"/>
          <p:cNvSpPr/>
          <p:nvPr/>
        </p:nvSpPr>
        <p:spPr>
          <a:xfrm>
            <a:off x="9933940" y="2982595"/>
            <a:ext cx="1448435"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设置</a:t>
            </a:r>
            <a:endParaRPr lang="zh-CN" altLang="en-US"/>
          </a:p>
        </p:txBody>
      </p:sp>
      <p:cxnSp>
        <p:nvCxnSpPr>
          <p:cNvPr id="25" name="直接箭头连接符 24"/>
          <p:cNvCxnSpPr/>
          <p:nvPr/>
        </p:nvCxnSpPr>
        <p:spPr>
          <a:xfrm>
            <a:off x="6568440" y="2173605"/>
            <a:ext cx="0" cy="809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920105" y="4545965"/>
            <a:ext cx="12960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修改服务信息</a:t>
            </a:r>
            <a:endParaRPr lang="zh-CN" altLang="en-US"/>
          </a:p>
        </p:txBody>
      </p:sp>
      <p:sp>
        <p:nvSpPr>
          <p:cNvPr id="7" name="矩形 6"/>
          <p:cNvSpPr/>
          <p:nvPr/>
        </p:nvSpPr>
        <p:spPr>
          <a:xfrm>
            <a:off x="7524115" y="4545965"/>
            <a:ext cx="12452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删除服务信息</a:t>
            </a:r>
            <a:endParaRPr lang="zh-CN" altLang="en-US"/>
          </a:p>
        </p:txBody>
      </p:sp>
      <p:sp>
        <p:nvSpPr>
          <p:cNvPr id="8" name="矩形 7"/>
          <p:cNvSpPr/>
          <p:nvPr/>
        </p:nvSpPr>
        <p:spPr>
          <a:xfrm>
            <a:off x="9933940" y="4545965"/>
            <a:ext cx="144716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修改服务商信息</a:t>
            </a:r>
            <a:endParaRPr lang="zh-CN" altLang="en-US"/>
          </a:p>
        </p:txBody>
      </p:sp>
      <p:sp>
        <p:nvSpPr>
          <p:cNvPr id="9" name="矩形 8"/>
          <p:cNvSpPr/>
          <p:nvPr/>
        </p:nvSpPr>
        <p:spPr>
          <a:xfrm>
            <a:off x="2905760" y="4545965"/>
            <a:ext cx="156146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显示并上传店铺信息</a:t>
            </a:r>
            <a:endParaRPr lang="zh-CN" altLang="en-US"/>
          </a:p>
        </p:txBody>
      </p:sp>
      <p:sp>
        <p:nvSpPr>
          <p:cNvPr id="12" name="矩形 11"/>
          <p:cNvSpPr/>
          <p:nvPr/>
        </p:nvSpPr>
        <p:spPr>
          <a:xfrm>
            <a:off x="669925" y="4545965"/>
            <a:ext cx="156527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查询显示服务信息</a:t>
            </a:r>
            <a:endParaRPr lang="zh-CN" altLang="en-US" dirty="0"/>
          </a:p>
        </p:txBody>
      </p:sp>
      <p:sp>
        <p:nvSpPr>
          <p:cNvPr id="13" name="矩形 12"/>
          <p:cNvSpPr/>
          <p:nvPr/>
        </p:nvSpPr>
        <p:spPr>
          <a:xfrm>
            <a:off x="4643755" y="4545965"/>
            <a:ext cx="117665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增添服务信息</a:t>
            </a:r>
            <a:endParaRPr lang="zh-CN" altLang="en-US"/>
          </a:p>
        </p:txBody>
      </p:sp>
      <p:cxnSp>
        <p:nvCxnSpPr>
          <p:cNvPr id="17" name="直接连接符 16"/>
          <p:cNvCxnSpPr>
            <a:stCxn id="14" idx="3"/>
            <a:endCxn id="15" idx="1"/>
          </p:cNvCxnSpPr>
          <p:nvPr/>
        </p:nvCxnSpPr>
        <p:spPr>
          <a:xfrm>
            <a:off x="2149475" y="3315970"/>
            <a:ext cx="841375" cy="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a:endCxn id="5" idx="1"/>
          </p:cNvCxnSpPr>
          <p:nvPr/>
        </p:nvCxnSpPr>
        <p:spPr>
          <a:xfrm flipV="1">
            <a:off x="4382135" y="3316605"/>
            <a:ext cx="1438275" cy="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3"/>
            <a:endCxn id="16" idx="1"/>
          </p:cNvCxnSpPr>
          <p:nvPr/>
        </p:nvCxnSpPr>
        <p:spPr>
          <a:xfrm flipV="1">
            <a:off x="7315835" y="3315970"/>
            <a:ext cx="2618105" cy="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4" idx="2"/>
            <a:endCxn id="12" idx="0"/>
          </p:cNvCxnSpPr>
          <p:nvPr/>
        </p:nvCxnSpPr>
        <p:spPr>
          <a:xfrm>
            <a:off x="1452245" y="3648710"/>
            <a:ext cx="635" cy="897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5" idx="2"/>
            <a:endCxn id="9" idx="0"/>
          </p:cNvCxnSpPr>
          <p:nvPr/>
        </p:nvCxnSpPr>
        <p:spPr>
          <a:xfrm>
            <a:off x="3686810" y="3650615"/>
            <a:ext cx="0" cy="895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5" idx="2"/>
            <a:endCxn id="13" idx="0"/>
          </p:cNvCxnSpPr>
          <p:nvPr/>
        </p:nvCxnSpPr>
        <p:spPr>
          <a:xfrm rot="5400000">
            <a:off x="5452428" y="3429953"/>
            <a:ext cx="895985" cy="133604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6" idx="0"/>
          </p:cNvCxnSpPr>
          <p:nvPr/>
        </p:nvCxnSpPr>
        <p:spPr>
          <a:xfrm>
            <a:off x="6568440" y="3655060"/>
            <a:ext cx="0" cy="890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肘形连接符 28"/>
          <p:cNvCxnSpPr>
            <a:endCxn id="7" idx="0"/>
          </p:cNvCxnSpPr>
          <p:nvPr/>
        </p:nvCxnSpPr>
        <p:spPr>
          <a:xfrm>
            <a:off x="6555105" y="4107815"/>
            <a:ext cx="1591945" cy="43815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6" idx="2"/>
            <a:endCxn id="8" idx="0"/>
          </p:cNvCxnSpPr>
          <p:nvPr/>
        </p:nvCxnSpPr>
        <p:spPr>
          <a:xfrm flipH="1">
            <a:off x="10657840" y="3649345"/>
            <a:ext cx="635" cy="896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820410" y="2440940"/>
            <a:ext cx="960120" cy="275590"/>
          </a:xfrm>
          <a:prstGeom prst="rect">
            <a:avLst/>
          </a:prstGeom>
          <a:noFill/>
        </p:spPr>
        <p:txBody>
          <a:bodyPr wrap="square" rtlCol="0">
            <a:spAutoFit/>
          </a:bodyPr>
          <a:lstStyle/>
          <a:p>
            <a:r>
              <a:rPr lang="zh-CN" altLang="en-US" sz="1200"/>
              <a:t>登录成功</a:t>
            </a:r>
            <a:endParaRPr lang="zh-CN" altLang="en-US" sz="1200"/>
          </a:p>
        </p:txBody>
      </p:sp>
      <p:sp>
        <p:nvSpPr>
          <p:cNvPr id="35" name="文本框 34"/>
          <p:cNvSpPr txBox="1"/>
          <p:nvPr/>
        </p:nvSpPr>
        <p:spPr>
          <a:xfrm>
            <a:off x="1452880" y="306705"/>
            <a:ext cx="2926080" cy="645160"/>
          </a:xfrm>
          <a:prstGeom prst="rect">
            <a:avLst/>
          </a:prstGeom>
          <a:noFill/>
        </p:spPr>
        <p:txBody>
          <a:bodyPr wrap="none" rtlCol="0">
            <a:spAutoFit/>
          </a:bodyPr>
          <a:lstStyle/>
          <a:p>
            <a:r>
              <a:rPr lang="zh-CN" altLang="en-US" sz="3600">
                <a:solidFill>
                  <a:srgbClr val="FF0000"/>
                </a:solidFill>
              </a:rPr>
              <a:t>业务</a:t>
            </a:r>
            <a:r>
              <a:rPr lang="zh-CN" altLang="en-US" sz="3600">
                <a:solidFill>
                  <a:srgbClr val="FF0000"/>
                </a:solidFill>
              </a:rPr>
              <a:t>流程图：</a:t>
            </a:r>
            <a:endParaRPr lang="zh-CN" altLang="en-US" sz="3600">
              <a:solidFill>
                <a:srgbClr val="FF0000"/>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7100" y="563245"/>
            <a:ext cx="2316480" cy="521970"/>
          </a:xfrm>
          <a:prstGeom prst="rect">
            <a:avLst/>
          </a:prstGeom>
          <a:noFill/>
        </p:spPr>
        <p:txBody>
          <a:bodyPr wrap="none" rtlCol="0">
            <a:spAutoFit/>
          </a:bodyPr>
          <a:lstStyle/>
          <a:p>
            <a:r>
              <a:rPr lang="zh-CN" altLang="en-US" sz="2800">
                <a:solidFill>
                  <a:srgbClr val="FF0000"/>
                </a:solidFill>
              </a:rPr>
              <a:t>数据库设计：</a:t>
            </a:r>
            <a:endParaRPr lang="zh-CN" altLang="en-US" sz="2800">
              <a:solidFill>
                <a:srgbClr val="FF0000"/>
              </a:solidFill>
            </a:endParaRPr>
          </a:p>
        </p:txBody>
      </p:sp>
      <p:sp>
        <p:nvSpPr>
          <p:cNvPr id="3" name="椭圆 2"/>
          <p:cNvSpPr/>
          <p:nvPr/>
        </p:nvSpPr>
        <p:spPr>
          <a:xfrm>
            <a:off x="5957570" y="295910"/>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ID</a:t>
            </a:r>
            <a:endParaRPr lang="en-US" altLang="zh-CN"/>
          </a:p>
        </p:txBody>
      </p:sp>
      <p:sp>
        <p:nvSpPr>
          <p:cNvPr id="4" name="矩形 3"/>
          <p:cNvSpPr/>
          <p:nvPr/>
        </p:nvSpPr>
        <p:spPr>
          <a:xfrm>
            <a:off x="8507730" y="3936365"/>
            <a:ext cx="1283970" cy="480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店铺</a:t>
            </a:r>
            <a:endParaRPr lang="zh-CN" altLang="en-US"/>
          </a:p>
        </p:txBody>
      </p:sp>
      <p:sp>
        <p:nvSpPr>
          <p:cNvPr id="5" name="矩形 4"/>
          <p:cNvSpPr/>
          <p:nvPr/>
        </p:nvSpPr>
        <p:spPr>
          <a:xfrm>
            <a:off x="2864485" y="3937000"/>
            <a:ext cx="1283970" cy="480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订单</a:t>
            </a:r>
            <a:endParaRPr lang="zh-CN" altLang="en-US"/>
          </a:p>
        </p:txBody>
      </p:sp>
      <p:sp>
        <p:nvSpPr>
          <p:cNvPr id="6" name="矩形 5"/>
          <p:cNvSpPr/>
          <p:nvPr/>
        </p:nvSpPr>
        <p:spPr>
          <a:xfrm>
            <a:off x="5694045" y="1435100"/>
            <a:ext cx="1283970" cy="480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用户</a:t>
            </a:r>
            <a:endParaRPr lang="zh-CN" altLang="en-US"/>
          </a:p>
        </p:txBody>
      </p:sp>
      <p:sp>
        <p:nvSpPr>
          <p:cNvPr id="8" name="椭圆 7"/>
          <p:cNvSpPr/>
          <p:nvPr/>
        </p:nvSpPr>
        <p:spPr>
          <a:xfrm>
            <a:off x="7437120" y="1095375"/>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姓名</a:t>
            </a:r>
            <a:endParaRPr lang="zh-CN" altLang="en-US"/>
          </a:p>
        </p:txBody>
      </p:sp>
      <p:sp>
        <p:nvSpPr>
          <p:cNvPr id="9" name="椭圆 8"/>
          <p:cNvSpPr/>
          <p:nvPr/>
        </p:nvSpPr>
        <p:spPr>
          <a:xfrm>
            <a:off x="7437120" y="518160"/>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性别</a:t>
            </a:r>
            <a:endParaRPr lang="zh-CN" altLang="en-US"/>
          </a:p>
        </p:txBody>
      </p:sp>
      <p:sp>
        <p:nvSpPr>
          <p:cNvPr id="10" name="椭圆 9"/>
          <p:cNvSpPr/>
          <p:nvPr/>
        </p:nvSpPr>
        <p:spPr>
          <a:xfrm>
            <a:off x="4148455" y="976630"/>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电话</a:t>
            </a:r>
            <a:endParaRPr lang="zh-CN" altLang="en-US"/>
          </a:p>
        </p:txBody>
      </p:sp>
      <p:sp>
        <p:nvSpPr>
          <p:cNvPr id="11" name="椭圆 10"/>
          <p:cNvSpPr/>
          <p:nvPr/>
        </p:nvSpPr>
        <p:spPr>
          <a:xfrm>
            <a:off x="4671060" y="295910"/>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密码</a:t>
            </a:r>
            <a:endParaRPr lang="zh-CN" altLang="en-US"/>
          </a:p>
        </p:txBody>
      </p:sp>
      <p:sp>
        <p:nvSpPr>
          <p:cNvPr id="12" name="椭圆 11"/>
          <p:cNvSpPr/>
          <p:nvPr/>
        </p:nvSpPr>
        <p:spPr>
          <a:xfrm>
            <a:off x="4148455" y="1765300"/>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email</a:t>
            </a:r>
            <a:endParaRPr lang="en-US" altLang="zh-CN"/>
          </a:p>
        </p:txBody>
      </p:sp>
      <p:cxnSp>
        <p:nvCxnSpPr>
          <p:cNvPr id="13" name="直接连接符 12"/>
          <p:cNvCxnSpPr>
            <a:stCxn id="6" idx="1"/>
            <a:endCxn id="10" idx="5"/>
          </p:cNvCxnSpPr>
          <p:nvPr/>
        </p:nvCxnSpPr>
        <p:spPr>
          <a:xfrm flipH="1" flipV="1">
            <a:off x="5149215" y="1367790"/>
            <a:ext cx="544830" cy="307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2" idx="6"/>
            <a:endCxn id="6" idx="1"/>
          </p:cNvCxnSpPr>
          <p:nvPr/>
        </p:nvCxnSpPr>
        <p:spPr>
          <a:xfrm flipV="1">
            <a:off x="5320665" y="1675765"/>
            <a:ext cx="373380" cy="318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1" idx="5"/>
            <a:endCxn id="6" idx="0"/>
          </p:cNvCxnSpPr>
          <p:nvPr/>
        </p:nvCxnSpPr>
        <p:spPr>
          <a:xfrm>
            <a:off x="5671820" y="687070"/>
            <a:ext cx="664210" cy="748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3" idx="4"/>
          </p:cNvCxnSpPr>
          <p:nvPr/>
        </p:nvCxnSpPr>
        <p:spPr>
          <a:xfrm flipH="1">
            <a:off x="6299200" y="754380"/>
            <a:ext cx="244475" cy="811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9" idx="3"/>
          </p:cNvCxnSpPr>
          <p:nvPr/>
        </p:nvCxnSpPr>
        <p:spPr>
          <a:xfrm flipH="1">
            <a:off x="6475095" y="909320"/>
            <a:ext cx="1133475" cy="492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2"/>
          </p:cNvCxnSpPr>
          <p:nvPr/>
        </p:nvCxnSpPr>
        <p:spPr>
          <a:xfrm flipH="1">
            <a:off x="6282690" y="1324610"/>
            <a:ext cx="1154430" cy="77470"/>
          </a:xfrm>
          <a:prstGeom prst="line">
            <a:avLst/>
          </a:prstGeom>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5829935" y="2567305"/>
            <a:ext cx="1012190"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登录</a:t>
            </a:r>
            <a:endParaRPr lang="zh-CN" altLang="en-US"/>
          </a:p>
        </p:txBody>
      </p:sp>
      <p:cxnSp>
        <p:nvCxnSpPr>
          <p:cNvPr id="31" name="直接连接符 30"/>
          <p:cNvCxnSpPr>
            <a:stCxn id="6" idx="2"/>
            <a:endCxn id="20" idx="0"/>
          </p:cNvCxnSpPr>
          <p:nvPr/>
        </p:nvCxnSpPr>
        <p:spPr>
          <a:xfrm>
            <a:off x="6336030" y="1915795"/>
            <a:ext cx="0" cy="651510"/>
          </a:xfrm>
          <a:prstGeom prst="line">
            <a:avLst/>
          </a:prstGeom>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694045" y="3936365"/>
            <a:ext cx="1283970" cy="480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服务产品</a:t>
            </a:r>
            <a:endParaRPr lang="zh-CN" altLang="en-US"/>
          </a:p>
        </p:txBody>
      </p:sp>
      <p:cxnSp>
        <p:nvCxnSpPr>
          <p:cNvPr id="34" name="直接连接符 33"/>
          <p:cNvCxnSpPr>
            <a:stCxn id="20" idx="2"/>
            <a:endCxn id="33" idx="0"/>
          </p:cNvCxnSpPr>
          <p:nvPr/>
        </p:nvCxnSpPr>
        <p:spPr>
          <a:xfrm>
            <a:off x="6336030" y="3481705"/>
            <a:ext cx="0" cy="454660"/>
          </a:xfrm>
          <a:prstGeom prst="line">
            <a:avLst/>
          </a:prstGeom>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4499610" y="5074920"/>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名称</a:t>
            </a:r>
            <a:endParaRPr lang="zh-CN" altLang="en-US"/>
          </a:p>
        </p:txBody>
      </p:sp>
      <p:sp>
        <p:nvSpPr>
          <p:cNvPr id="37" name="椭圆 36"/>
          <p:cNvSpPr/>
          <p:nvPr/>
        </p:nvSpPr>
        <p:spPr>
          <a:xfrm>
            <a:off x="5749925" y="5074920"/>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简介</a:t>
            </a:r>
            <a:endParaRPr lang="zh-CN" altLang="en-US"/>
          </a:p>
        </p:txBody>
      </p:sp>
      <p:sp>
        <p:nvSpPr>
          <p:cNvPr id="38" name="椭圆 37"/>
          <p:cNvSpPr/>
          <p:nvPr/>
        </p:nvSpPr>
        <p:spPr>
          <a:xfrm>
            <a:off x="6978015" y="5074920"/>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价格</a:t>
            </a:r>
            <a:endParaRPr lang="zh-CN" altLang="en-US"/>
          </a:p>
        </p:txBody>
      </p:sp>
      <p:cxnSp>
        <p:nvCxnSpPr>
          <p:cNvPr id="39" name="直接连接符 38"/>
          <p:cNvCxnSpPr>
            <a:stCxn id="35" idx="0"/>
            <a:endCxn id="33" idx="2"/>
          </p:cNvCxnSpPr>
          <p:nvPr/>
        </p:nvCxnSpPr>
        <p:spPr>
          <a:xfrm flipV="1">
            <a:off x="5085715" y="4417060"/>
            <a:ext cx="1250315" cy="657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7" idx="0"/>
            <a:endCxn id="33" idx="2"/>
          </p:cNvCxnSpPr>
          <p:nvPr/>
        </p:nvCxnSpPr>
        <p:spPr>
          <a:xfrm flipV="1">
            <a:off x="6336030" y="4417060"/>
            <a:ext cx="0" cy="657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8" idx="0"/>
            <a:endCxn id="33" idx="2"/>
          </p:cNvCxnSpPr>
          <p:nvPr/>
        </p:nvCxnSpPr>
        <p:spPr>
          <a:xfrm flipH="1" flipV="1">
            <a:off x="6336030" y="4417060"/>
            <a:ext cx="1228090" cy="657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3" idx="3"/>
            <a:endCxn id="4" idx="1"/>
          </p:cNvCxnSpPr>
          <p:nvPr/>
        </p:nvCxnSpPr>
        <p:spPr>
          <a:xfrm>
            <a:off x="6978015" y="4177030"/>
            <a:ext cx="1529715"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10460990" y="3023235"/>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名称</a:t>
            </a:r>
            <a:endParaRPr lang="zh-CN" altLang="en-US"/>
          </a:p>
        </p:txBody>
      </p:sp>
      <p:sp>
        <p:nvSpPr>
          <p:cNvPr id="45" name="椭圆 44"/>
          <p:cNvSpPr/>
          <p:nvPr/>
        </p:nvSpPr>
        <p:spPr>
          <a:xfrm>
            <a:off x="10460990" y="3936365"/>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介绍</a:t>
            </a:r>
            <a:endParaRPr lang="zh-CN" altLang="en-US"/>
          </a:p>
        </p:txBody>
      </p:sp>
      <p:sp>
        <p:nvSpPr>
          <p:cNvPr id="47" name="椭圆 46"/>
          <p:cNvSpPr/>
          <p:nvPr/>
        </p:nvSpPr>
        <p:spPr>
          <a:xfrm>
            <a:off x="10460990" y="4768215"/>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电话</a:t>
            </a:r>
            <a:endParaRPr lang="zh-CN" altLang="en-US"/>
          </a:p>
        </p:txBody>
      </p:sp>
      <p:sp>
        <p:nvSpPr>
          <p:cNvPr id="49" name="椭圆 48"/>
          <p:cNvSpPr/>
          <p:nvPr/>
        </p:nvSpPr>
        <p:spPr>
          <a:xfrm>
            <a:off x="10460990" y="5650865"/>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工作时间</a:t>
            </a:r>
            <a:endParaRPr lang="zh-CN" altLang="en-US"/>
          </a:p>
        </p:txBody>
      </p:sp>
      <p:cxnSp>
        <p:nvCxnSpPr>
          <p:cNvPr id="50" name="直接连接符 49"/>
          <p:cNvCxnSpPr>
            <a:stCxn id="4" idx="3"/>
          </p:cNvCxnSpPr>
          <p:nvPr/>
        </p:nvCxnSpPr>
        <p:spPr>
          <a:xfrm flipV="1">
            <a:off x="9791700" y="3362960"/>
            <a:ext cx="1108710" cy="814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 idx="3"/>
            <a:endCxn id="45" idx="2"/>
          </p:cNvCxnSpPr>
          <p:nvPr/>
        </p:nvCxnSpPr>
        <p:spPr>
          <a:xfrm flipV="1">
            <a:off x="9791700" y="4165600"/>
            <a:ext cx="669290" cy="11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endCxn id="47" idx="1"/>
          </p:cNvCxnSpPr>
          <p:nvPr/>
        </p:nvCxnSpPr>
        <p:spPr>
          <a:xfrm>
            <a:off x="9805035" y="4213225"/>
            <a:ext cx="827405" cy="62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4" idx="3"/>
          </p:cNvCxnSpPr>
          <p:nvPr/>
        </p:nvCxnSpPr>
        <p:spPr>
          <a:xfrm>
            <a:off x="9791700" y="4177030"/>
            <a:ext cx="895985" cy="1703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 idx="3"/>
            <a:endCxn id="33" idx="1"/>
          </p:cNvCxnSpPr>
          <p:nvPr/>
        </p:nvCxnSpPr>
        <p:spPr>
          <a:xfrm flipV="1">
            <a:off x="4148455" y="4177030"/>
            <a:ext cx="1545590" cy="635"/>
          </a:xfrm>
          <a:prstGeom prst="line">
            <a:avLst/>
          </a:prstGeom>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767080" y="4377055"/>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数量</a:t>
            </a:r>
            <a:endParaRPr lang="zh-CN" altLang="en-US"/>
          </a:p>
        </p:txBody>
      </p:sp>
      <p:sp>
        <p:nvSpPr>
          <p:cNvPr id="56" name="椭圆 55"/>
          <p:cNvSpPr/>
          <p:nvPr/>
        </p:nvSpPr>
        <p:spPr>
          <a:xfrm>
            <a:off x="830580" y="2795270"/>
            <a:ext cx="1499235"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订单号</a:t>
            </a:r>
            <a:endParaRPr lang="zh-CN" altLang="en-US"/>
          </a:p>
        </p:txBody>
      </p:sp>
      <p:sp>
        <p:nvSpPr>
          <p:cNvPr id="57" name="椭圆 56"/>
          <p:cNvSpPr/>
          <p:nvPr/>
        </p:nvSpPr>
        <p:spPr>
          <a:xfrm>
            <a:off x="488950" y="3540760"/>
            <a:ext cx="172847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服务名称</a:t>
            </a:r>
            <a:endParaRPr lang="zh-CN" altLang="en-US"/>
          </a:p>
        </p:txBody>
      </p:sp>
      <p:sp>
        <p:nvSpPr>
          <p:cNvPr id="60" name="椭圆 59"/>
          <p:cNvSpPr/>
          <p:nvPr/>
        </p:nvSpPr>
        <p:spPr>
          <a:xfrm>
            <a:off x="240030" y="5192395"/>
            <a:ext cx="169926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客户名称</a:t>
            </a:r>
            <a:endParaRPr lang="zh-CN" altLang="en-US"/>
          </a:p>
        </p:txBody>
      </p:sp>
      <p:sp>
        <p:nvSpPr>
          <p:cNvPr id="62" name="椭圆 61"/>
          <p:cNvSpPr/>
          <p:nvPr/>
        </p:nvSpPr>
        <p:spPr>
          <a:xfrm>
            <a:off x="1309370" y="5880100"/>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费用</a:t>
            </a:r>
            <a:endParaRPr lang="zh-CN" altLang="en-US"/>
          </a:p>
        </p:txBody>
      </p:sp>
      <p:sp>
        <p:nvSpPr>
          <p:cNvPr id="63" name="椭圆 62"/>
          <p:cNvSpPr/>
          <p:nvPr/>
        </p:nvSpPr>
        <p:spPr>
          <a:xfrm>
            <a:off x="2481580" y="2451735"/>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电话</a:t>
            </a:r>
            <a:endParaRPr lang="zh-CN" altLang="en-US"/>
          </a:p>
        </p:txBody>
      </p:sp>
      <p:sp>
        <p:nvSpPr>
          <p:cNvPr id="64" name="椭圆 63"/>
          <p:cNvSpPr/>
          <p:nvPr/>
        </p:nvSpPr>
        <p:spPr>
          <a:xfrm>
            <a:off x="2481580" y="6109335"/>
            <a:ext cx="1172210" cy="458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时间</a:t>
            </a:r>
            <a:endParaRPr lang="zh-CN" altLang="en-US"/>
          </a:p>
        </p:txBody>
      </p:sp>
      <p:cxnSp>
        <p:nvCxnSpPr>
          <p:cNvPr id="65" name="直接连接符 64"/>
          <p:cNvCxnSpPr>
            <a:stCxn id="5" idx="0"/>
            <a:endCxn id="63" idx="4"/>
          </p:cNvCxnSpPr>
          <p:nvPr/>
        </p:nvCxnSpPr>
        <p:spPr>
          <a:xfrm flipH="1" flipV="1">
            <a:off x="3067685" y="2910205"/>
            <a:ext cx="438785" cy="1026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5" idx="0"/>
            <a:endCxn id="56" idx="5"/>
          </p:cNvCxnSpPr>
          <p:nvPr/>
        </p:nvCxnSpPr>
        <p:spPr>
          <a:xfrm flipH="1" flipV="1">
            <a:off x="2110105" y="3186430"/>
            <a:ext cx="1396365" cy="750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5" idx="1"/>
            <a:endCxn id="57" idx="6"/>
          </p:cNvCxnSpPr>
          <p:nvPr/>
        </p:nvCxnSpPr>
        <p:spPr>
          <a:xfrm flipH="1" flipV="1">
            <a:off x="2217420" y="3769995"/>
            <a:ext cx="647065" cy="407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a:endCxn id="55" idx="6"/>
          </p:cNvCxnSpPr>
          <p:nvPr/>
        </p:nvCxnSpPr>
        <p:spPr>
          <a:xfrm flipH="1">
            <a:off x="1939290" y="4163695"/>
            <a:ext cx="920115" cy="442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0" idx="6"/>
          </p:cNvCxnSpPr>
          <p:nvPr/>
        </p:nvCxnSpPr>
        <p:spPr>
          <a:xfrm flipV="1">
            <a:off x="1939290" y="4131310"/>
            <a:ext cx="920115" cy="1290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2" idx="7"/>
            <a:endCxn id="5" idx="2"/>
          </p:cNvCxnSpPr>
          <p:nvPr/>
        </p:nvCxnSpPr>
        <p:spPr>
          <a:xfrm flipV="1">
            <a:off x="2310130" y="4417695"/>
            <a:ext cx="1196340" cy="1529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4" idx="0"/>
          </p:cNvCxnSpPr>
          <p:nvPr/>
        </p:nvCxnSpPr>
        <p:spPr>
          <a:xfrm flipV="1">
            <a:off x="3067685" y="4457700"/>
            <a:ext cx="478155" cy="165163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2" name="图片 1"/>
          <p:cNvPicPr>
            <a:picLocks noChangeAspect="1"/>
          </p:cNvPicPr>
          <p:nvPr/>
        </p:nvPicPr>
        <p:blipFill>
          <a:blip r:embed="rId2"/>
          <a:stretch>
            <a:fillRect/>
          </a:stretch>
        </p:blipFill>
        <p:spPr>
          <a:xfrm>
            <a:off x="1403350" y="774700"/>
            <a:ext cx="9711055" cy="5301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4" name="图片 3"/>
          <p:cNvPicPr>
            <a:picLocks noChangeAspect="1"/>
          </p:cNvPicPr>
          <p:nvPr/>
        </p:nvPicPr>
        <p:blipFill>
          <a:blip r:embed="rId2"/>
          <a:stretch>
            <a:fillRect/>
          </a:stretch>
        </p:blipFill>
        <p:spPr>
          <a:xfrm>
            <a:off x="1406525" y="725170"/>
            <a:ext cx="9747250" cy="5408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3" name="图片 2"/>
          <p:cNvPicPr>
            <a:picLocks noChangeAspect="1"/>
          </p:cNvPicPr>
          <p:nvPr/>
        </p:nvPicPr>
        <p:blipFill>
          <a:blip r:embed="rId2"/>
          <a:stretch>
            <a:fillRect/>
          </a:stretch>
        </p:blipFill>
        <p:spPr>
          <a:xfrm>
            <a:off x="1365250" y="700405"/>
            <a:ext cx="9940290" cy="5431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2" name="图片 1"/>
          <p:cNvPicPr>
            <a:picLocks noChangeAspect="1"/>
          </p:cNvPicPr>
          <p:nvPr/>
        </p:nvPicPr>
        <p:blipFill>
          <a:blip r:embed="rId2"/>
          <a:stretch>
            <a:fillRect/>
          </a:stretch>
        </p:blipFill>
        <p:spPr>
          <a:xfrm>
            <a:off x="1356360" y="635000"/>
            <a:ext cx="9835515" cy="558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2" name="图片 1"/>
          <p:cNvPicPr>
            <a:picLocks noChangeAspect="1"/>
          </p:cNvPicPr>
          <p:nvPr/>
        </p:nvPicPr>
        <p:blipFill>
          <a:blip r:embed="rId2"/>
          <a:stretch>
            <a:fillRect/>
          </a:stretch>
        </p:blipFill>
        <p:spPr>
          <a:xfrm>
            <a:off x="1393190" y="735330"/>
            <a:ext cx="9700895" cy="5387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2" name="图片 1"/>
          <p:cNvPicPr>
            <a:picLocks noChangeAspect="1"/>
          </p:cNvPicPr>
          <p:nvPr/>
        </p:nvPicPr>
        <p:blipFill>
          <a:blip r:embed="rId2"/>
          <a:stretch>
            <a:fillRect/>
          </a:stretch>
        </p:blipFill>
        <p:spPr>
          <a:xfrm>
            <a:off x="1343660" y="742315"/>
            <a:ext cx="9852660" cy="5431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2" name="图片 1"/>
          <p:cNvPicPr>
            <a:picLocks noChangeAspect="1"/>
          </p:cNvPicPr>
          <p:nvPr/>
        </p:nvPicPr>
        <p:blipFill>
          <a:blip r:embed="rId2"/>
          <a:stretch>
            <a:fillRect/>
          </a:stretch>
        </p:blipFill>
        <p:spPr>
          <a:xfrm>
            <a:off x="1306195" y="739140"/>
            <a:ext cx="9828530" cy="5358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43" name="矩形 42"/>
          <p:cNvSpPr/>
          <p:nvPr/>
        </p:nvSpPr>
        <p:spPr>
          <a:xfrm>
            <a:off x="4607639" y="2778339"/>
            <a:ext cx="3364038" cy="430530"/>
          </a:xfrm>
          <a:prstGeom prst="rect">
            <a:avLst/>
          </a:prstGeom>
        </p:spPr>
        <p:txBody>
          <a:bodyPr wrap="square" lIns="0" tIns="0" rIns="0" bIns="0">
            <a:spAutoFit/>
          </a:bodyPr>
          <a:lstStyle/>
          <a:p>
            <a:pPr algn="dist"/>
            <a:endParaRPr lang="zh-CN" altLang="en-US" sz="2800" b="1" dirty="0">
              <a:solidFill>
                <a:schemeClr val="accent1">
                  <a:lumMod val="100000"/>
                </a:schemeClr>
              </a:solidFill>
              <a:cs typeface="+mn-ea"/>
              <a:sym typeface="+mn-lt"/>
            </a:endParaRPr>
          </a:p>
        </p:txBody>
      </p:sp>
      <p:sp>
        <p:nvSpPr>
          <p:cNvPr id="44" name="文本框 43"/>
          <p:cNvSpPr txBox="1"/>
          <p:nvPr/>
        </p:nvSpPr>
        <p:spPr>
          <a:xfrm>
            <a:off x="4175125" y="2778125"/>
            <a:ext cx="6048375" cy="3601085"/>
          </a:xfrm>
          <a:prstGeom prst="rect">
            <a:avLst/>
          </a:prstGeom>
          <a:noFill/>
        </p:spPr>
        <p:txBody>
          <a:bodyPr wrap="square" lIns="0" tIns="0" rIns="0" bIns="0" rtlCol="0">
            <a:spAutoFit/>
          </a:bodyPr>
          <a:lstStyle/>
          <a:p>
            <a:pPr>
              <a:lnSpc>
                <a:spcPct val="150000"/>
              </a:lnSpc>
            </a:pPr>
            <a:r>
              <a:rPr lang="zh-CN" altLang="en-US" sz="4800" dirty="0">
                <a:solidFill>
                  <a:schemeClr val="tx1">
                    <a:lumMod val="95000"/>
                    <a:lumOff val="5000"/>
                  </a:schemeClr>
                </a:solidFill>
                <a:latin typeface="华文楷体" panose="02010600040101010101" charset="-122"/>
                <a:ea typeface="华文楷体" panose="02010600040101010101" charset="-122"/>
                <a:cs typeface="+mn-ea"/>
                <a:sym typeface="+mn-lt"/>
              </a:rPr>
              <a:t>项目介绍</a:t>
            </a:r>
            <a:endParaRPr lang="zh-CN" altLang="en-US" sz="4800" dirty="0">
              <a:solidFill>
                <a:schemeClr val="tx1">
                  <a:lumMod val="95000"/>
                  <a:lumOff val="5000"/>
                </a:schemeClr>
              </a:solidFill>
              <a:latin typeface="华文楷体" panose="02010600040101010101" charset="-122"/>
              <a:ea typeface="华文楷体" panose="0201060004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p:txBody>
      </p:sp>
      <p:sp>
        <p:nvSpPr>
          <p:cNvPr id="45" name="椭圆 44"/>
          <p:cNvSpPr/>
          <p:nvPr/>
        </p:nvSpPr>
        <p:spPr>
          <a:xfrm>
            <a:off x="2858884" y="2680452"/>
            <a:ext cx="1316172" cy="134468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cs typeface="+mn-ea"/>
                <a:sym typeface="+mn-lt"/>
              </a:rPr>
              <a:t>01</a:t>
            </a:r>
            <a:endParaRPr lang="zh-CN" altLang="en-US" sz="40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千图PPT彼岸天：ID 8661124库_矩形 7"/>
          <p:cNvSpPr/>
          <p:nvPr>
            <p:custDataLst>
              <p:tags r:id="rId1"/>
            </p:custDataLst>
          </p:nvPr>
        </p:nvSpPr>
        <p:spPr>
          <a:xfrm>
            <a:off x="4356736" y="6039609"/>
            <a:ext cx="3478510" cy="194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9" name="组合 38"/>
          <p:cNvGrpSpPr/>
          <p:nvPr/>
        </p:nvGrpSpPr>
        <p:grpSpPr>
          <a:xfrm>
            <a:off x="842272" y="562518"/>
            <a:ext cx="10507462" cy="0"/>
            <a:chOff x="1028775" y="591989"/>
            <a:chExt cx="11086097" cy="0"/>
          </a:xfrm>
        </p:grpSpPr>
        <p:cxnSp>
          <p:nvCxnSpPr>
            <p:cNvPr id="40" name="直接连接符 39"/>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7" name="TextBox 8"/>
          <p:cNvSpPr txBox="1"/>
          <p:nvPr/>
        </p:nvSpPr>
        <p:spPr>
          <a:xfrm>
            <a:off x="4080396" y="277553"/>
            <a:ext cx="3743030" cy="492125"/>
          </a:xfrm>
          <a:prstGeom prst="rect">
            <a:avLst/>
          </a:prstGeom>
          <a:noFill/>
        </p:spPr>
        <p:txBody>
          <a:bodyPr wrap="square" lIns="0" tIns="0" rIns="0" bIns="0" rtlCol="0" anchor="ctr">
            <a:spAutoFit/>
          </a:bodyPr>
          <a:lstStyle/>
          <a:p>
            <a:pPr algn="ctr"/>
            <a:r>
              <a:rPr lang="en-US" altLang="zh-CN" sz="3200" dirty="0">
                <a:solidFill>
                  <a:schemeClr val="tx1">
                    <a:lumMod val="75000"/>
                    <a:lumOff val="25000"/>
                  </a:schemeClr>
                </a:solidFill>
                <a:cs typeface="+mn-ea"/>
                <a:sym typeface="+mn-lt"/>
              </a:rPr>
              <a:t>xml</a:t>
            </a:r>
            <a:r>
              <a:rPr lang="zh-CN" altLang="en-US" sz="3200" dirty="0">
                <a:solidFill>
                  <a:schemeClr val="tx1">
                    <a:lumMod val="75000"/>
                    <a:lumOff val="25000"/>
                  </a:schemeClr>
                </a:solidFill>
                <a:cs typeface="+mn-ea"/>
                <a:sym typeface="+mn-lt"/>
              </a:rPr>
              <a:t>基本介绍</a:t>
            </a:r>
            <a:endParaRPr lang="zh-CN" altLang="en-US" sz="3200" dirty="0">
              <a:solidFill>
                <a:schemeClr val="tx1">
                  <a:lumMod val="75000"/>
                  <a:lumOff val="25000"/>
                </a:schemeClr>
              </a:solidFill>
              <a:cs typeface="+mn-ea"/>
              <a:sym typeface="+mn-lt"/>
            </a:endParaRPr>
          </a:p>
        </p:txBody>
      </p:sp>
      <p:sp>
        <p:nvSpPr>
          <p:cNvPr id="97" name="文本框 96"/>
          <p:cNvSpPr txBox="1"/>
          <p:nvPr/>
        </p:nvSpPr>
        <p:spPr>
          <a:xfrm>
            <a:off x="842645" y="845185"/>
            <a:ext cx="10507345" cy="5631180"/>
          </a:xfrm>
          <a:prstGeom prst="rect">
            <a:avLst/>
          </a:prstGeom>
          <a:noFill/>
        </p:spPr>
        <p:txBody>
          <a:bodyPr wrap="square" rtlCol="0" anchor="t">
            <a:spAutoFit/>
          </a:bodyPr>
          <a:lstStyle/>
          <a:p>
            <a:r>
              <a:rPr lang="en-US" altLang="zh-CN" sz="2400"/>
              <a:t>SQL</a:t>
            </a:r>
            <a:r>
              <a:rPr lang="zh-CN" altLang="en-US" sz="2400"/>
              <a:t>映射文件只有很少的几个顶级元素：</a:t>
            </a:r>
            <a:endParaRPr lang="zh-CN" altLang="en-US" sz="2400"/>
          </a:p>
          <a:p>
            <a:r>
              <a:rPr lang="en-US" altLang="zh-CN" sz="2400"/>
              <a:t>    cache - </a:t>
            </a:r>
            <a:r>
              <a:rPr lang="zh-CN" altLang="en-US" sz="2400"/>
              <a:t>对给定命名空间的缓存配置。</a:t>
            </a:r>
            <a:endParaRPr lang="zh-CN" altLang="en-US" sz="2400"/>
          </a:p>
          <a:p>
            <a:r>
              <a:rPr lang="en-US" altLang="zh-CN" sz="2400"/>
              <a:t>    cache-ref - </a:t>
            </a:r>
            <a:r>
              <a:rPr lang="zh-CN" altLang="en-US" sz="2400"/>
              <a:t>对其他命名空间缓存配置的引用。</a:t>
            </a:r>
            <a:endParaRPr lang="zh-CN" altLang="en-US" sz="2400"/>
          </a:p>
          <a:p>
            <a:r>
              <a:rPr lang="en-US" altLang="zh-CN" sz="2400"/>
              <a:t>    resultMap - </a:t>
            </a:r>
            <a:r>
              <a:rPr lang="zh-CN" altLang="en-US" sz="2400"/>
              <a:t>是最复杂也是最强大的元素，用来描述如何从数据库结果中来加载对象。</a:t>
            </a:r>
            <a:endParaRPr lang="zh-CN" altLang="en-US" sz="2400"/>
          </a:p>
          <a:p>
            <a:r>
              <a:rPr lang="en-US" altLang="zh-CN" sz="2400"/>
              <a:t>    sql - </a:t>
            </a:r>
            <a:r>
              <a:rPr lang="zh-CN" altLang="en-US" sz="2400"/>
              <a:t>可被其他语句引用的可重用的语句块。</a:t>
            </a:r>
            <a:endParaRPr lang="zh-CN" altLang="en-US" sz="2400"/>
          </a:p>
          <a:p>
            <a:r>
              <a:rPr lang="en-US" altLang="zh-CN" sz="2400"/>
              <a:t>    insert - </a:t>
            </a:r>
            <a:r>
              <a:rPr lang="zh-CN" altLang="en-US" sz="2400"/>
              <a:t>映射插入语句。</a:t>
            </a:r>
            <a:endParaRPr lang="zh-CN" altLang="en-US" sz="2400"/>
          </a:p>
          <a:p>
            <a:r>
              <a:rPr lang="zh-CN" altLang="en-US" sz="2400"/>
              <a:t>    </a:t>
            </a:r>
            <a:r>
              <a:rPr lang="en-US" altLang="zh-CN" sz="2400"/>
              <a:t>update - </a:t>
            </a:r>
            <a:r>
              <a:rPr lang="zh-CN" altLang="en-US" sz="2400"/>
              <a:t>映射更新语句。</a:t>
            </a:r>
            <a:endParaRPr lang="zh-CN" altLang="en-US" sz="2400"/>
          </a:p>
          <a:p>
            <a:r>
              <a:rPr lang="zh-CN" altLang="en-US" sz="2400"/>
              <a:t>    </a:t>
            </a:r>
            <a:r>
              <a:rPr lang="en-US" altLang="zh-CN" sz="2400"/>
              <a:t>delete - </a:t>
            </a:r>
            <a:r>
              <a:rPr lang="zh-CN" altLang="en-US" sz="2400"/>
              <a:t>映射删除语句。</a:t>
            </a:r>
            <a:endParaRPr lang="zh-CN" altLang="en-US" sz="2400"/>
          </a:p>
          <a:p>
            <a:r>
              <a:rPr lang="zh-CN" altLang="en-US" sz="2400"/>
              <a:t>    </a:t>
            </a:r>
            <a:r>
              <a:rPr lang="en-US" altLang="zh-CN" sz="2400"/>
              <a:t>select - </a:t>
            </a:r>
            <a:r>
              <a:rPr lang="zh-CN" altLang="en-US" sz="2400"/>
              <a:t>映射查询语句。</a:t>
            </a:r>
            <a:r>
              <a:rPr lang="en-US" altLang="zh-CN" sz="2400"/>
              <a:t> </a:t>
            </a:r>
            <a:endParaRPr lang="en-US" altLang="zh-CN" sz="2400"/>
          </a:p>
          <a:p>
            <a:r>
              <a:rPr lang="en-US" altLang="zh-CN" sz="2400">
                <a:sym typeface="+mn-ea"/>
              </a:rPr>
              <a:t>1</a:t>
            </a:r>
            <a:r>
              <a:rPr lang="zh-CN" altLang="en-US" sz="2400">
                <a:ea typeface="宋体" panose="02010600030101010101" pitchFamily="2" charset="-122"/>
                <a:sym typeface="+mn-ea"/>
              </a:rPr>
              <a:t>：</a:t>
            </a:r>
            <a:r>
              <a:rPr lang="en-US" altLang="zh-CN" sz="2400">
                <a:sym typeface="+mn-ea"/>
              </a:rPr>
              <a:t>Modle</a:t>
            </a:r>
            <a:r>
              <a:rPr lang="zh-CN" altLang="en-US" sz="2400">
                <a:sym typeface="+mn-ea"/>
              </a:rPr>
              <a:t>是模型，存放你的实体类</a:t>
            </a:r>
            <a:endParaRPr lang="zh-CN" altLang="en-US" sz="2400"/>
          </a:p>
          <a:p>
            <a:r>
              <a:rPr lang="en-US" altLang="zh-CN" sz="2400">
                <a:sym typeface="+mn-ea"/>
              </a:rPr>
              <a:t>2</a:t>
            </a:r>
            <a:r>
              <a:rPr lang="zh-CN" altLang="en-US" sz="2400">
                <a:ea typeface="宋体" panose="02010600030101010101" pitchFamily="2" charset="-122"/>
                <a:sym typeface="+mn-ea"/>
              </a:rPr>
              <a:t>：</a:t>
            </a:r>
            <a:r>
              <a:rPr lang="en-US" altLang="zh-CN" sz="2400">
                <a:ea typeface="宋体" panose="02010600030101010101" pitchFamily="2" charset="-122"/>
                <a:sym typeface="+mn-ea"/>
              </a:rPr>
              <a:t>Dao</a:t>
            </a:r>
            <a:r>
              <a:rPr lang="zh-CN" altLang="en-US" sz="2400">
                <a:ea typeface="宋体" panose="02010600030101010101" pitchFamily="2" charset="-122"/>
                <a:sym typeface="+mn-ea"/>
              </a:rPr>
              <a:t>主要做数据库的交互工作</a:t>
            </a:r>
            <a:endParaRPr lang="zh-CN" altLang="en-US" sz="2400">
              <a:ea typeface="宋体" panose="02010600030101010101" pitchFamily="2" charset="-122"/>
            </a:endParaRPr>
          </a:p>
          <a:p>
            <a:r>
              <a:rPr lang="en-US" altLang="zh-CN" sz="2400">
                <a:ea typeface="宋体" panose="02010600030101010101" pitchFamily="2" charset="-122"/>
                <a:sym typeface="+mn-ea"/>
              </a:rPr>
              <a:t>3</a:t>
            </a:r>
            <a:r>
              <a:rPr lang="zh-CN" altLang="en-US" sz="2400">
                <a:ea typeface="宋体" panose="02010600030101010101" pitchFamily="2" charset="-122"/>
                <a:sym typeface="+mn-ea"/>
              </a:rPr>
              <a:t>：</a:t>
            </a:r>
            <a:r>
              <a:rPr lang="en-US" altLang="zh-CN" sz="2400">
                <a:ea typeface="宋体" panose="02010600030101010101" pitchFamily="2" charset="-122"/>
                <a:sym typeface="+mn-ea"/>
              </a:rPr>
              <a:t>Service</a:t>
            </a:r>
            <a:r>
              <a:rPr lang="zh-CN" altLang="en-US" sz="2400">
                <a:ea typeface="宋体" panose="02010600030101010101" pitchFamily="2" charset="-122"/>
                <a:sym typeface="+mn-ea"/>
              </a:rPr>
              <a:t>做相应的业务逻辑处理</a:t>
            </a:r>
            <a:endParaRPr lang="zh-CN" altLang="en-US" sz="2400">
              <a:ea typeface="宋体" panose="02010600030101010101" pitchFamily="2" charset="-122"/>
            </a:endParaRPr>
          </a:p>
          <a:p>
            <a:r>
              <a:rPr lang="en-US" altLang="zh-CN" sz="2400">
                <a:ea typeface="宋体" panose="02010600030101010101" pitchFamily="2" charset="-122"/>
                <a:sym typeface="+mn-ea"/>
              </a:rPr>
              <a:t>4</a:t>
            </a:r>
            <a:r>
              <a:rPr lang="zh-CN" altLang="en-US" sz="2400">
                <a:ea typeface="宋体" panose="02010600030101010101" pitchFamily="2" charset="-122"/>
                <a:sym typeface="+mn-ea"/>
              </a:rPr>
              <a:t>：</a:t>
            </a:r>
            <a:r>
              <a:rPr lang="en-US" altLang="zh-CN" sz="2400">
                <a:ea typeface="宋体" panose="02010600030101010101" pitchFamily="2" charset="-122"/>
                <a:sym typeface="+mn-ea"/>
              </a:rPr>
              <a:t>Action</a:t>
            </a:r>
            <a:r>
              <a:rPr lang="zh-CN" altLang="en-US" sz="2400">
                <a:ea typeface="宋体" panose="02010600030101010101" pitchFamily="2" charset="-122"/>
                <a:sym typeface="+mn-ea"/>
              </a:rPr>
              <a:t>是一个控制器</a:t>
            </a:r>
            <a:endParaRPr lang="zh-CN" altLang="en-US" sz="2400">
              <a:ea typeface="宋体" panose="02010600030101010101" pitchFamily="2" charset="-122"/>
            </a:endParaRPr>
          </a:p>
          <a:p>
            <a:endParaRPr lang="zh-CN" altLang="en-US" sz="240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千图PPT彼岸天：ID 8661124库_矩形 7"/>
          <p:cNvSpPr/>
          <p:nvPr>
            <p:custDataLst>
              <p:tags r:id="rId1"/>
            </p:custDataLst>
          </p:nvPr>
        </p:nvSpPr>
        <p:spPr>
          <a:xfrm>
            <a:off x="4356736" y="6039609"/>
            <a:ext cx="3478510" cy="194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9" name="组合 38"/>
          <p:cNvGrpSpPr/>
          <p:nvPr/>
        </p:nvGrpSpPr>
        <p:grpSpPr>
          <a:xfrm>
            <a:off x="842272" y="562518"/>
            <a:ext cx="10507462" cy="0"/>
            <a:chOff x="1028775" y="591989"/>
            <a:chExt cx="11086097" cy="0"/>
          </a:xfrm>
        </p:grpSpPr>
        <p:cxnSp>
          <p:nvCxnSpPr>
            <p:cNvPr id="40" name="直接连接符 39"/>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a:off x="4354195" y="240030"/>
            <a:ext cx="3674110" cy="922020"/>
          </a:xfrm>
          <a:prstGeom prst="rect">
            <a:avLst/>
          </a:prstGeom>
          <a:noFill/>
        </p:spPr>
        <p:txBody>
          <a:bodyPr wrap="square" rtlCol="0">
            <a:spAutoFit/>
          </a:bodyPr>
          <a:lstStyle/>
          <a:p>
            <a:pPr algn="ctr"/>
            <a:r>
              <a:rPr lang="zh-CN" altLang="en-US" sz="3600"/>
              <a:t>个人收获</a:t>
            </a:r>
            <a:endParaRPr lang="zh-CN" altLang="en-US"/>
          </a:p>
          <a:p>
            <a:endParaRPr lang="zh-CN" altLang="en-US"/>
          </a:p>
        </p:txBody>
      </p:sp>
      <p:grpSp>
        <p:nvGrpSpPr>
          <p:cNvPr id="3" name="组合 2"/>
          <p:cNvGrpSpPr/>
          <p:nvPr/>
        </p:nvGrpSpPr>
        <p:grpSpPr>
          <a:xfrm flipH="1">
            <a:off x="603250" y="1032510"/>
            <a:ext cx="10906760" cy="5142230"/>
            <a:chOff x="377018" y="2114550"/>
            <a:chExt cx="6219241" cy="1828800"/>
          </a:xfrm>
        </p:grpSpPr>
        <p:sp>
          <p:nvSpPr>
            <p:cNvPr id="4" name="TextBox 9"/>
            <p:cNvSpPr txBox="1"/>
            <p:nvPr/>
          </p:nvSpPr>
          <p:spPr>
            <a:xfrm>
              <a:off x="556726" y="2262392"/>
              <a:ext cx="1717665" cy="119918"/>
            </a:xfrm>
            <a:prstGeom prst="rect">
              <a:avLst/>
            </a:prstGeom>
            <a:noFill/>
          </p:spPr>
          <p:txBody>
            <a:bodyPr wrap="square" rtlCol="0">
              <a:spAutoFit/>
            </a:bodyPr>
            <a:lstStyle/>
            <a:p>
              <a:pPr algn="ctr"/>
              <a:r>
                <a:rPr lang="zh-CN" altLang="en-US" sz="1600" dirty="0">
                  <a:solidFill>
                    <a:schemeClr val="tx1">
                      <a:lumMod val="75000"/>
                    </a:schemeClr>
                  </a:solidFill>
                  <a:cs typeface="+mn-ea"/>
                  <a:sym typeface="+mn-lt"/>
                </a:rPr>
                <a:t>界面层</a:t>
              </a:r>
              <a:endParaRPr lang="zh-CN" altLang="en-US" sz="1600" dirty="0">
                <a:solidFill>
                  <a:schemeClr val="tx1">
                    <a:lumMod val="75000"/>
                  </a:schemeClr>
                </a:solidFill>
                <a:cs typeface="+mn-ea"/>
                <a:sym typeface="+mn-lt"/>
              </a:endParaRPr>
            </a:p>
          </p:txBody>
        </p:sp>
        <p:sp>
          <p:nvSpPr>
            <p:cNvPr id="5" name="TextBox 17"/>
            <p:cNvSpPr txBox="1"/>
            <p:nvPr/>
          </p:nvSpPr>
          <p:spPr>
            <a:xfrm>
              <a:off x="2687639" y="2262392"/>
              <a:ext cx="1717665" cy="119918"/>
            </a:xfrm>
            <a:prstGeom prst="rect">
              <a:avLst/>
            </a:prstGeom>
            <a:noFill/>
          </p:spPr>
          <p:txBody>
            <a:bodyPr wrap="square" rtlCol="0">
              <a:spAutoFit/>
            </a:bodyPr>
            <a:lstStyle/>
            <a:p>
              <a:pPr algn="ctr"/>
              <a:r>
                <a:rPr lang="zh-CN" altLang="en-US" sz="1600" dirty="0">
                  <a:solidFill>
                    <a:schemeClr val="tx1">
                      <a:lumMod val="75000"/>
                    </a:schemeClr>
                  </a:solidFill>
                  <a:cs typeface="+mn-ea"/>
                  <a:sym typeface="+mn-lt"/>
                </a:rPr>
                <a:t>数据访问层</a:t>
              </a:r>
              <a:endParaRPr lang="zh-CN" altLang="en-US" sz="1600" dirty="0">
                <a:solidFill>
                  <a:schemeClr val="tx1">
                    <a:lumMod val="75000"/>
                  </a:schemeClr>
                </a:solidFill>
                <a:cs typeface="+mn-ea"/>
                <a:sym typeface="+mn-lt"/>
              </a:endParaRPr>
            </a:p>
          </p:txBody>
        </p:sp>
        <p:sp>
          <p:nvSpPr>
            <p:cNvPr id="6" name="TextBox 18"/>
            <p:cNvSpPr txBox="1"/>
            <p:nvPr/>
          </p:nvSpPr>
          <p:spPr>
            <a:xfrm>
              <a:off x="4801430" y="2262392"/>
              <a:ext cx="1717665" cy="119918"/>
            </a:xfrm>
            <a:prstGeom prst="rect">
              <a:avLst/>
            </a:prstGeom>
            <a:noFill/>
          </p:spPr>
          <p:txBody>
            <a:bodyPr wrap="square" rtlCol="0">
              <a:spAutoFit/>
            </a:bodyPr>
            <a:lstStyle/>
            <a:p>
              <a:pPr algn="ctr"/>
              <a:r>
                <a:rPr lang="zh-CN" altLang="en-US" sz="1600" dirty="0">
                  <a:solidFill>
                    <a:schemeClr val="tx1">
                      <a:lumMod val="75000"/>
                    </a:schemeClr>
                  </a:solidFill>
                  <a:cs typeface="+mn-ea"/>
                  <a:sym typeface="+mn-lt"/>
                </a:rPr>
                <a:t>业务逻辑层</a:t>
              </a:r>
              <a:endParaRPr lang="zh-CN" altLang="en-US" sz="1600" dirty="0">
                <a:solidFill>
                  <a:schemeClr val="tx1">
                    <a:lumMod val="75000"/>
                  </a:schemeClr>
                </a:solidFill>
                <a:cs typeface="+mn-ea"/>
                <a:sym typeface="+mn-lt"/>
              </a:endParaRPr>
            </a:p>
          </p:txBody>
        </p:sp>
        <p:sp>
          <p:nvSpPr>
            <p:cNvPr id="2" name="Text Placeholder 5"/>
            <p:cNvSpPr txBox="1"/>
            <p:nvPr/>
          </p:nvSpPr>
          <p:spPr>
            <a:xfrm>
              <a:off x="377018" y="2593616"/>
              <a:ext cx="1935728" cy="7501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65000"/>
                      <a:lumOff val="35000"/>
                    </a:schemeClr>
                  </a:solidFill>
                  <a:latin typeface="Franklin Gothic Book" panose="020B05030201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65000"/>
                      <a:lumOff val="35000"/>
                    </a:schemeClr>
                  </a:solidFill>
                  <a:latin typeface="Franklin Gothic Book" panose="020B05030201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65000"/>
                      <a:lumOff val="35000"/>
                    </a:schemeClr>
                  </a:solidFill>
                  <a:latin typeface="Franklin Gothic Book" panose="020B05030201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1800" dirty="0">
                  <a:solidFill>
                    <a:schemeClr val="tx1">
                      <a:lumMod val="95000"/>
                      <a:lumOff val="5000"/>
                    </a:schemeClr>
                  </a:solidFill>
                  <a:cs typeface="+mn-ea"/>
                  <a:sym typeface="+mn-lt"/>
                </a:rPr>
                <a:t>显示前台界面</a:t>
              </a:r>
              <a:endParaRPr lang="zh-CN" altLang="en-US" sz="1800" dirty="0">
                <a:solidFill>
                  <a:schemeClr val="tx1">
                    <a:lumMod val="95000"/>
                    <a:lumOff val="5000"/>
                  </a:schemeClr>
                </a:solidFill>
                <a:cs typeface="+mn-ea"/>
                <a:sym typeface="+mn-lt"/>
              </a:endParaRPr>
            </a:p>
          </p:txBody>
        </p:sp>
        <p:sp>
          <p:nvSpPr>
            <p:cNvPr id="8" name="Text Placeholder 5"/>
            <p:cNvSpPr txBox="1"/>
            <p:nvPr/>
          </p:nvSpPr>
          <p:spPr>
            <a:xfrm>
              <a:off x="2630430" y="2554015"/>
              <a:ext cx="1935838" cy="68382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65000"/>
                      <a:lumOff val="35000"/>
                    </a:schemeClr>
                  </a:solidFill>
                  <a:latin typeface="Franklin Gothic Book" panose="020B05030201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65000"/>
                      <a:lumOff val="35000"/>
                    </a:schemeClr>
                  </a:solidFill>
                  <a:latin typeface="Franklin Gothic Book" panose="020B05030201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65000"/>
                      <a:lumOff val="35000"/>
                    </a:schemeClr>
                  </a:solidFill>
                  <a:latin typeface="Franklin Gothic Book" panose="020B05030201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1800" dirty="0">
                  <a:solidFill>
                    <a:schemeClr val="tx1">
                      <a:lumMod val="95000"/>
                      <a:lumOff val="5000"/>
                    </a:schemeClr>
                  </a:solidFill>
                  <a:cs typeface="+mn-ea"/>
                  <a:sym typeface="+mn-lt"/>
                </a:rPr>
                <a:t>就是用来访问数据库实现数据的持久化。</a:t>
              </a:r>
              <a:endParaRPr lang="zh-CN" altLang="en-US" sz="1800" b="1" dirty="0">
                <a:solidFill>
                  <a:schemeClr val="accent1"/>
                </a:solidFill>
                <a:effectLst>
                  <a:outerShdw blurRad="38100" dist="25400" dir="5400000" algn="ctr" rotWithShape="0">
                    <a:srgbClr val="6E747A">
                      <a:alpha val="43000"/>
                    </a:srgbClr>
                  </a:outerShdw>
                </a:effectLst>
                <a:cs typeface="+mn-ea"/>
                <a:sym typeface="+mn-lt"/>
              </a:endParaRPr>
            </a:p>
          </p:txBody>
        </p:sp>
        <p:sp>
          <p:nvSpPr>
            <p:cNvPr id="9" name="Text Placeholder 5"/>
            <p:cNvSpPr txBox="1"/>
            <p:nvPr/>
          </p:nvSpPr>
          <p:spPr>
            <a:xfrm>
              <a:off x="4724536" y="2514966"/>
              <a:ext cx="1871723" cy="82876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65000"/>
                      <a:lumOff val="35000"/>
                    </a:schemeClr>
                  </a:solidFill>
                  <a:latin typeface="Franklin Gothic Book" panose="020B05030201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65000"/>
                      <a:lumOff val="35000"/>
                    </a:schemeClr>
                  </a:solidFill>
                  <a:latin typeface="Franklin Gothic Book" panose="020B05030201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65000"/>
                      <a:lumOff val="35000"/>
                    </a:schemeClr>
                  </a:solidFill>
                  <a:latin typeface="Franklin Gothic Book" panose="020B05030201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1800" dirty="0">
                  <a:solidFill>
                    <a:schemeClr val="tx1">
                      <a:lumMod val="75000"/>
                    </a:schemeClr>
                  </a:solidFill>
                  <a:latin typeface="+mn-lt"/>
                  <a:cs typeface="+mn-ea"/>
                  <a:sym typeface="+mn-lt"/>
                </a:rPr>
                <a:t>引用对应的</a:t>
              </a:r>
              <a:r>
                <a:rPr lang="en-US" altLang="zh-CN" sz="1800" dirty="0">
                  <a:solidFill>
                    <a:schemeClr val="tx1">
                      <a:lumMod val="75000"/>
                    </a:schemeClr>
                  </a:solidFill>
                  <a:latin typeface="+mn-lt"/>
                  <a:cs typeface="+mn-ea"/>
                  <a:sym typeface="+mn-lt"/>
                </a:rPr>
                <a:t>dao</a:t>
              </a:r>
              <a:r>
                <a:rPr lang="zh-CN" altLang="en-US" sz="1800" dirty="0">
                  <a:solidFill>
                    <a:schemeClr val="tx1">
                      <a:lumMod val="75000"/>
                    </a:schemeClr>
                  </a:solidFill>
                  <a:latin typeface="+mn-lt"/>
                  <a:cs typeface="+mn-ea"/>
                  <a:sym typeface="+mn-lt"/>
                </a:rPr>
                <a:t>数据库操作，在这里编写自己需要的代码，</a:t>
              </a:r>
              <a:r>
                <a:rPr lang="en-US" altLang="zh-CN" sz="1800" dirty="0">
                  <a:solidFill>
                    <a:schemeClr val="tx1">
                      <a:lumMod val="75000"/>
                    </a:schemeClr>
                  </a:solidFill>
                  <a:latin typeface="+mn-lt"/>
                  <a:cs typeface="+mn-ea"/>
                  <a:sym typeface="+mn-lt"/>
                </a:rPr>
                <a:t>action</a:t>
              </a:r>
              <a:r>
                <a:rPr lang="zh-CN" altLang="en-US" sz="1800" dirty="0">
                  <a:solidFill>
                    <a:schemeClr val="tx1">
                      <a:lumMod val="75000"/>
                    </a:schemeClr>
                  </a:solidFill>
                  <a:latin typeface="+mn-lt"/>
                  <a:cs typeface="+mn-ea"/>
                  <a:sym typeface="+mn-lt"/>
                </a:rPr>
                <a:t>是业务层的一部分，是一个管理器，作用是取出前台界面的数据，调用</a:t>
              </a:r>
              <a:r>
                <a:rPr lang="en-US" altLang="zh-CN" sz="1800" dirty="0">
                  <a:solidFill>
                    <a:schemeClr val="tx1">
                      <a:lumMod val="75000"/>
                    </a:schemeClr>
                  </a:solidFill>
                  <a:latin typeface="+mn-lt"/>
                  <a:cs typeface="+mn-ea"/>
                  <a:sym typeface="+mn-lt"/>
                </a:rPr>
                <a:t>service</a:t>
              </a:r>
              <a:r>
                <a:rPr lang="zh-CN" altLang="en-US" sz="1800" dirty="0">
                  <a:solidFill>
                    <a:schemeClr val="tx1">
                      <a:lumMod val="75000"/>
                    </a:schemeClr>
                  </a:solidFill>
                  <a:latin typeface="+mn-lt"/>
                  <a:cs typeface="+mn-ea"/>
                  <a:sym typeface="+mn-lt"/>
                </a:rPr>
                <a:t>方法，转到下一个</a:t>
              </a:r>
              <a:r>
                <a:rPr lang="en-US" altLang="zh-CN" sz="1800" dirty="0">
                  <a:solidFill>
                    <a:schemeClr val="tx1">
                      <a:lumMod val="75000"/>
                    </a:schemeClr>
                  </a:solidFill>
                  <a:latin typeface="+mn-lt"/>
                  <a:cs typeface="+mn-ea"/>
                  <a:sym typeface="+mn-lt"/>
                </a:rPr>
                <a:t>action</a:t>
              </a:r>
              <a:r>
                <a:rPr lang="zh-CN" altLang="en-US" sz="1800" dirty="0">
                  <a:solidFill>
                    <a:schemeClr val="tx1">
                      <a:lumMod val="75000"/>
                    </a:schemeClr>
                  </a:solidFill>
                  <a:latin typeface="+mn-lt"/>
                  <a:cs typeface="+mn-ea"/>
                  <a:sym typeface="+mn-lt"/>
                </a:rPr>
                <a:t>或者页面。</a:t>
              </a:r>
              <a:endParaRPr lang="zh-CN" altLang="en-US" sz="1800" dirty="0">
                <a:solidFill>
                  <a:schemeClr val="tx1">
                    <a:lumMod val="75000"/>
                  </a:schemeClr>
                </a:solidFill>
                <a:latin typeface="+mn-lt"/>
                <a:cs typeface="+mn-ea"/>
                <a:sym typeface="+mn-lt"/>
              </a:endParaRPr>
            </a:p>
          </p:txBody>
        </p:sp>
        <p:sp>
          <p:nvSpPr>
            <p:cNvPr id="11" name="TextBox 25"/>
            <p:cNvSpPr txBox="1"/>
            <p:nvPr/>
          </p:nvSpPr>
          <p:spPr>
            <a:xfrm>
              <a:off x="990600" y="2262485"/>
              <a:ext cx="708524" cy="229447"/>
            </a:xfrm>
            <a:prstGeom prst="rect">
              <a:avLst/>
            </a:prstGeom>
            <a:noFill/>
          </p:spPr>
          <p:txBody>
            <a:bodyPr wrap="square" rtlCol="0">
              <a:spAutoFit/>
            </a:bodyPr>
            <a:lstStyle/>
            <a:p>
              <a:pPr algn="ctr"/>
              <a:r>
                <a:rPr lang="en-US" sz="3600" dirty="0">
                  <a:solidFill>
                    <a:srgbClr val="FFFFFF"/>
                  </a:solidFill>
                  <a:cs typeface="+mn-ea"/>
                  <a:sym typeface="+mn-lt"/>
                </a:rPr>
                <a:t>10</a:t>
              </a:r>
              <a:r>
                <a:rPr lang="en-US" sz="2000" dirty="0">
                  <a:solidFill>
                    <a:srgbClr val="FFFFFF"/>
                  </a:solidFill>
                  <a:cs typeface="+mn-ea"/>
                  <a:sym typeface="+mn-lt"/>
                </a:rPr>
                <a:t>%</a:t>
              </a:r>
              <a:endParaRPr lang="en-US" sz="2000" dirty="0">
                <a:solidFill>
                  <a:srgbClr val="FFFFFF"/>
                </a:solidFill>
                <a:cs typeface="+mn-ea"/>
                <a:sym typeface="+mn-lt"/>
              </a:endParaRPr>
            </a:p>
          </p:txBody>
        </p:sp>
        <p:cxnSp>
          <p:nvCxnSpPr>
            <p:cNvPr id="16" name="Straight Connector 62"/>
            <p:cNvCxnSpPr/>
            <p:nvPr/>
          </p:nvCxnSpPr>
          <p:spPr>
            <a:xfrm>
              <a:off x="2362200" y="2114550"/>
              <a:ext cx="0" cy="1752600"/>
            </a:xfrm>
            <a:prstGeom prst="line">
              <a:avLst/>
            </a:prstGeom>
            <a:ln w="1270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7" name="Straight Connector 63"/>
            <p:cNvCxnSpPr/>
            <p:nvPr/>
          </p:nvCxnSpPr>
          <p:spPr>
            <a:xfrm>
              <a:off x="4648200" y="2190750"/>
              <a:ext cx="0" cy="1752600"/>
            </a:xfrm>
            <a:prstGeom prst="line">
              <a:avLst/>
            </a:prstGeom>
            <a:ln w="1270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grpSp>
      <p:sp>
        <p:nvSpPr>
          <p:cNvPr id="10" name="文本框 9"/>
          <p:cNvSpPr txBox="1"/>
          <p:nvPr/>
        </p:nvSpPr>
        <p:spPr>
          <a:xfrm>
            <a:off x="948055" y="5389880"/>
            <a:ext cx="3071495" cy="368300"/>
          </a:xfrm>
          <a:prstGeom prst="rect">
            <a:avLst/>
          </a:prstGeom>
          <a:noFill/>
        </p:spPr>
        <p:txBody>
          <a:bodyPr wrap="square" rtlCol="0">
            <a:spAutoFit/>
          </a:bodyPr>
          <a:lstStyle/>
          <a:p>
            <a:r>
              <a:rPr lang="zh-CN" altLang="en-US"/>
              <a:t>利用</a:t>
            </a:r>
            <a:r>
              <a:rPr lang="en-US" altLang="zh-CN"/>
              <a:t>mybatis</a:t>
            </a:r>
            <a:r>
              <a:rPr lang="zh-CN" altLang="en-US"/>
              <a:t>自动生成文件</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设计师MC：ID 29795607库_组合 1"/>
          <p:cNvGrpSpPr/>
          <p:nvPr>
            <p:custDataLst>
              <p:tags r:id="rId1"/>
            </p:custDataLst>
          </p:nvPr>
        </p:nvGrpSpPr>
        <p:grpSpPr>
          <a:xfrm>
            <a:off x="3868505" y="1448780"/>
            <a:ext cx="4454991" cy="3867584"/>
            <a:chOff x="3868505" y="1785927"/>
            <a:chExt cx="4454991" cy="3867584"/>
          </a:xfrm>
        </p:grpSpPr>
        <p:grpSp>
          <p:nvGrpSpPr>
            <p:cNvPr id="3" name="Group 2"/>
            <p:cNvGrpSpPr/>
            <p:nvPr/>
          </p:nvGrpSpPr>
          <p:grpSpPr>
            <a:xfrm>
              <a:off x="6087647" y="3717179"/>
              <a:ext cx="2235849" cy="1936332"/>
              <a:chOff x="6087647" y="3717179"/>
              <a:chExt cx="2235849" cy="1936332"/>
            </a:xfrm>
          </p:grpSpPr>
          <p:sp>
            <p:nvSpPr>
              <p:cNvPr id="14" name="Freeform: Shape 13"/>
              <p:cNvSpPr/>
              <p:nvPr/>
            </p:nvSpPr>
            <p:spPr>
              <a:xfrm>
                <a:off x="6087647"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3"/>
              </a:solidFill>
              <a:ln w="12700">
                <a:miter lim="400000"/>
              </a:ln>
            </p:spPr>
            <p:txBody>
              <a:bodyPr anchor="ctr"/>
              <a:lstStyle/>
              <a:p>
                <a:pPr algn="ctr"/>
                <a:endParaRPr>
                  <a:cs typeface="+mn-ea"/>
                  <a:sym typeface="+mn-lt"/>
                </a:endParaRPr>
              </a:p>
            </p:txBody>
          </p:sp>
          <p:sp>
            <p:nvSpPr>
              <p:cNvPr id="15" name="Freeform: Shape 14"/>
              <p:cNvSpPr/>
              <p:nvPr/>
            </p:nvSpPr>
            <p:spPr>
              <a:xfrm>
                <a:off x="7078487" y="4578224"/>
                <a:ext cx="254169" cy="2541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a:miter lim="400000"/>
              </a:ln>
            </p:spPr>
            <p:txBody>
              <a:bodyPr anchor="ctr"/>
              <a:lstStyle/>
              <a:p>
                <a:pPr algn="ctr"/>
                <a:endParaRPr>
                  <a:cs typeface="+mn-ea"/>
                  <a:sym typeface="+mn-lt"/>
                </a:endParaRPr>
              </a:p>
            </p:txBody>
          </p:sp>
        </p:grpSp>
        <p:grpSp>
          <p:nvGrpSpPr>
            <p:cNvPr id="4" name="Group 3"/>
            <p:cNvGrpSpPr/>
            <p:nvPr/>
          </p:nvGrpSpPr>
          <p:grpSpPr>
            <a:xfrm>
              <a:off x="3868505" y="3717179"/>
              <a:ext cx="2235849" cy="1936332"/>
              <a:chOff x="3868505" y="3717179"/>
              <a:chExt cx="2235849" cy="1936332"/>
            </a:xfrm>
          </p:grpSpPr>
          <p:sp>
            <p:nvSpPr>
              <p:cNvPr id="12" name="Freeform: Shape 11"/>
              <p:cNvSpPr/>
              <p:nvPr/>
            </p:nvSpPr>
            <p:spPr>
              <a:xfrm>
                <a:off x="3868505"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2"/>
              </a:solidFill>
              <a:ln w="12700">
                <a:miter lim="400000"/>
              </a:ln>
            </p:spPr>
            <p:txBody>
              <a:bodyPr anchor="ctr"/>
              <a:lstStyle/>
              <a:p>
                <a:pPr algn="ctr"/>
                <a:endParaRPr>
                  <a:cs typeface="+mn-ea"/>
                  <a:sym typeface="+mn-lt"/>
                </a:endParaRPr>
              </a:p>
            </p:txBody>
          </p:sp>
          <p:sp>
            <p:nvSpPr>
              <p:cNvPr id="13" name="Freeform: Shape 12"/>
              <p:cNvSpPr/>
              <p:nvPr/>
            </p:nvSpPr>
            <p:spPr>
              <a:xfrm>
                <a:off x="4808507" y="4578224"/>
                <a:ext cx="317745" cy="254187"/>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rgbClr val="FFFFFF"/>
              </a:solidFill>
              <a:ln w="12700">
                <a:miter lim="400000"/>
              </a:ln>
            </p:spPr>
            <p:txBody>
              <a:bodyPr anchor="ctr"/>
              <a:lstStyle/>
              <a:p>
                <a:pPr algn="ctr"/>
                <a:endParaRPr>
                  <a:cs typeface="+mn-ea"/>
                  <a:sym typeface="+mn-lt"/>
                </a:endParaRPr>
              </a:p>
            </p:txBody>
          </p:sp>
        </p:grpSp>
        <p:grpSp>
          <p:nvGrpSpPr>
            <p:cNvPr id="5" name="Group 4"/>
            <p:cNvGrpSpPr/>
            <p:nvPr/>
          </p:nvGrpSpPr>
          <p:grpSpPr>
            <a:xfrm>
              <a:off x="4981814" y="1785927"/>
              <a:ext cx="2235860" cy="1936332"/>
              <a:chOff x="4981814" y="1785927"/>
              <a:chExt cx="2235860" cy="1936332"/>
            </a:xfrm>
          </p:grpSpPr>
          <p:sp>
            <p:nvSpPr>
              <p:cNvPr id="10" name="Freeform: Shape 9"/>
              <p:cNvSpPr/>
              <p:nvPr/>
            </p:nvSpPr>
            <p:spPr>
              <a:xfrm>
                <a:off x="4981814" y="1785927"/>
                <a:ext cx="2235860"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4"/>
              </a:solidFill>
              <a:ln w="12700">
                <a:miter lim="400000"/>
              </a:ln>
            </p:spPr>
            <p:txBody>
              <a:bodyPr anchor="ctr"/>
              <a:lstStyle/>
              <a:p>
                <a:pPr algn="ctr"/>
                <a:endParaRPr>
                  <a:cs typeface="+mn-ea"/>
                  <a:sym typeface="+mn-lt"/>
                </a:endParaRPr>
              </a:p>
            </p:txBody>
          </p:sp>
          <p:sp>
            <p:nvSpPr>
              <p:cNvPr id="11" name="Freeform: Shape 10"/>
              <p:cNvSpPr/>
              <p:nvPr/>
            </p:nvSpPr>
            <p:spPr>
              <a:xfrm>
                <a:off x="5981616" y="2695855"/>
                <a:ext cx="254169" cy="203314"/>
              </a:xfrm>
              <a:custGeom>
                <a:avLst/>
                <a:gdLst/>
                <a:ahLst/>
                <a:cxnLst>
                  <a:cxn ang="0">
                    <a:pos x="wd2" y="hd2"/>
                  </a:cxn>
                  <a:cxn ang="5400000">
                    <a:pos x="wd2" y="hd2"/>
                  </a:cxn>
                  <a:cxn ang="10800000">
                    <a:pos x="wd2" y="hd2"/>
                  </a:cxn>
                  <a:cxn ang="16200000">
                    <a:pos x="wd2" y="hd2"/>
                  </a:cxn>
                </a:cxnLst>
                <a:rect l="0" t="0" r="r" b="b"/>
                <a:pathLst>
                  <a:path w="21521" h="21600" extrusionOk="0">
                    <a:moveTo>
                      <a:pt x="19804" y="3778"/>
                    </a:moveTo>
                    <a:cubicBezTo>
                      <a:pt x="19685" y="3187"/>
                      <a:pt x="19099" y="2699"/>
                      <a:pt x="18503" y="2699"/>
                    </a:cubicBezTo>
                    <a:lnTo>
                      <a:pt x="11171" y="2699"/>
                    </a:lnTo>
                    <a:cubicBezTo>
                      <a:pt x="10573" y="2699"/>
                      <a:pt x="9740" y="2270"/>
                      <a:pt x="9318" y="1746"/>
                    </a:cubicBezTo>
                    <a:lnTo>
                      <a:pt x="8676" y="953"/>
                    </a:lnTo>
                    <a:cubicBezTo>
                      <a:pt x="8254" y="429"/>
                      <a:pt x="7421" y="0"/>
                      <a:pt x="6825" y="0"/>
                    </a:cubicBezTo>
                    <a:lnTo>
                      <a:pt x="3321" y="0"/>
                    </a:lnTo>
                    <a:cubicBezTo>
                      <a:pt x="2724" y="0"/>
                      <a:pt x="2182" y="602"/>
                      <a:pt x="2117" y="1340"/>
                    </a:cubicBezTo>
                    <a:lnTo>
                      <a:pt x="1803" y="4858"/>
                    </a:lnTo>
                    <a:lnTo>
                      <a:pt x="20021" y="4858"/>
                    </a:lnTo>
                    <a:cubicBezTo>
                      <a:pt x="20021" y="4858"/>
                      <a:pt x="19804" y="3778"/>
                      <a:pt x="19804" y="3778"/>
                    </a:cubicBezTo>
                    <a:close/>
                    <a:moveTo>
                      <a:pt x="20521" y="6750"/>
                    </a:moveTo>
                    <a:lnTo>
                      <a:pt x="1000" y="6750"/>
                    </a:lnTo>
                    <a:cubicBezTo>
                      <a:pt x="11" y="6750"/>
                      <a:pt x="-40" y="7355"/>
                      <a:pt x="14" y="8093"/>
                    </a:cubicBezTo>
                    <a:lnTo>
                      <a:pt x="902" y="20257"/>
                    </a:lnTo>
                    <a:cubicBezTo>
                      <a:pt x="956" y="20995"/>
                      <a:pt x="1096" y="21600"/>
                      <a:pt x="2085" y="21600"/>
                    </a:cubicBezTo>
                    <a:lnTo>
                      <a:pt x="19436" y="21600"/>
                    </a:lnTo>
                    <a:cubicBezTo>
                      <a:pt x="20444" y="21600"/>
                      <a:pt x="20565" y="20995"/>
                      <a:pt x="20618" y="20257"/>
                    </a:cubicBezTo>
                    <a:lnTo>
                      <a:pt x="21507" y="8093"/>
                    </a:lnTo>
                    <a:cubicBezTo>
                      <a:pt x="21560" y="7355"/>
                      <a:pt x="21511" y="6750"/>
                      <a:pt x="20521" y="6750"/>
                    </a:cubicBezTo>
                    <a:close/>
                  </a:path>
                </a:pathLst>
              </a:custGeom>
              <a:solidFill>
                <a:srgbClr val="FFFFFF"/>
              </a:solidFill>
              <a:ln w="12700">
                <a:miter lim="400000"/>
              </a:ln>
            </p:spPr>
            <p:txBody>
              <a:bodyPr anchor="ctr"/>
              <a:lstStyle/>
              <a:p>
                <a:pPr algn="ctr"/>
                <a:endParaRPr>
                  <a:cs typeface="+mn-ea"/>
                  <a:sym typeface="+mn-lt"/>
                </a:endParaRPr>
              </a:p>
            </p:txBody>
          </p:sp>
        </p:grpSp>
        <p:sp>
          <p:nvSpPr>
            <p:cNvPr id="6" name="Freeform: Shape 5"/>
            <p:cNvSpPr/>
            <p:nvPr/>
          </p:nvSpPr>
          <p:spPr>
            <a:xfrm>
              <a:off x="5795123" y="4127531"/>
              <a:ext cx="601756" cy="601756"/>
            </a:xfrm>
            <a:custGeom>
              <a:avLst/>
              <a:gdLst/>
              <a:ahLst/>
              <a:cxnLst>
                <a:cxn ang="0">
                  <a:pos x="wd2" y="hd2"/>
                </a:cxn>
                <a:cxn ang="5400000">
                  <a:pos x="wd2" y="hd2"/>
                </a:cxn>
                <a:cxn ang="10800000">
                  <a:pos x="wd2" y="hd2"/>
                </a:cxn>
                <a:cxn ang="16200000">
                  <a:pos x="wd2" y="hd2"/>
                </a:cxn>
              </a:cxnLst>
              <a:rect l="0" t="0" r="r" b="b"/>
              <a:pathLst>
                <a:path w="21600" h="21600" extrusionOk="0">
                  <a:moveTo>
                    <a:pt x="7856" y="13527"/>
                  </a:moveTo>
                  <a:lnTo>
                    <a:pt x="21138" y="9731"/>
                  </a:lnTo>
                  <a:cubicBezTo>
                    <a:pt x="21392" y="9659"/>
                    <a:pt x="21600" y="9385"/>
                    <a:pt x="21600" y="9120"/>
                  </a:cubicBezTo>
                  <a:lnTo>
                    <a:pt x="21600" y="2520"/>
                  </a:lnTo>
                  <a:lnTo>
                    <a:pt x="4680" y="2520"/>
                  </a:lnTo>
                  <a:lnTo>
                    <a:pt x="4680" y="481"/>
                  </a:lnTo>
                  <a:cubicBezTo>
                    <a:pt x="4680" y="217"/>
                    <a:pt x="4465" y="0"/>
                    <a:pt x="4200" y="0"/>
                  </a:cubicBezTo>
                  <a:lnTo>
                    <a:pt x="480" y="0"/>
                  </a:lnTo>
                  <a:cubicBezTo>
                    <a:pt x="217" y="0"/>
                    <a:pt x="0" y="217"/>
                    <a:pt x="0" y="481"/>
                  </a:cubicBezTo>
                  <a:lnTo>
                    <a:pt x="0" y="2400"/>
                  </a:lnTo>
                  <a:lnTo>
                    <a:pt x="2332" y="2400"/>
                  </a:lnTo>
                  <a:lnTo>
                    <a:pt x="4693" y="13269"/>
                  </a:lnTo>
                  <a:lnTo>
                    <a:pt x="4920" y="14400"/>
                  </a:lnTo>
                  <a:lnTo>
                    <a:pt x="4920" y="16200"/>
                  </a:lnTo>
                  <a:cubicBezTo>
                    <a:pt x="4920" y="16463"/>
                    <a:pt x="5137" y="16680"/>
                    <a:pt x="5400" y="16680"/>
                  </a:cubicBezTo>
                  <a:lnTo>
                    <a:pt x="6001" y="16680"/>
                  </a:lnTo>
                  <a:lnTo>
                    <a:pt x="17999" y="16680"/>
                  </a:lnTo>
                  <a:lnTo>
                    <a:pt x="21119" y="16680"/>
                  </a:lnTo>
                  <a:cubicBezTo>
                    <a:pt x="21383" y="16680"/>
                    <a:pt x="21600" y="16463"/>
                    <a:pt x="21600" y="16200"/>
                  </a:cubicBezTo>
                  <a:lnTo>
                    <a:pt x="21600" y="14400"/>
                  </a:lnTo>
                  <a:lnTo>
                    <a:pt x="8103" y="14400"/>
                  </a:lnTo>
                  <a:cubicBezTo>
                    <a:pt x="6723" y="14400"/>
                    <a:pt x="6694" y="13860"/>
                    <a:pt x="7856" y="13527"/>
                  </a:cubicBezTo>
                  <a:close/>
                  <a:moveTo>
                    <a:pt x="15599" y="19200"/>
                  </a:moveTo>
                  <a:cubicBezTo>
                    <a:pt x="15599" y="20525"/>
                    <a:pt x="16674" y="21600"/>
                    <a:pt x="17999" y="21600"/>
                  </a:cubicBezTo>
                  <a:cubicBezTo>
                    <a:pt x="19326" y="21600"/>
                    <a:pt x="20399" y="20525"/>
                    <a:pt x="20399" y="19200"/>
                  </a:cubicBezTo>
                  <a:cubicBezTo>
                    <a:pt x="20399" y="17874"/>
                    <a:pt x="19326" y="16800"/>
                    <a:pt x="17999" y="16800"/>
                  </a:cubicBezTo>
                  <a:cubicBezTo>
                    <a:pt x="16674" y="16800"/>
                    <a:pt x="15599" y="17874"/>
                    <a:pt x="15599" y="19200"/>
                  </a:cubicBezTo>
                  <a:close/>
                  <a:moveTo>
                    <a:pt x="3599" y="19200"/>
                  </a:moveTo>
                  <a:cubicBezTo>
                    <a:pt x="3599" y="20525"/>
                    <a:pt x="4674" y="21600"/>
                    <a:pt x="6001" y="21600"/>
                  </a:cubicBezTo>
                  <a:cubicBezTo>
                    <a:pt x="7326" y="21600"/>
                    <a:pt x="8399" y="20525"/>
                    <a:pt x="8399" y="19200"/>
                  </a:cubicBezTo>
                  <a:cubicBezTo>
                    <a:pt x="8399" y="17874"/>
                    <a:pt x="7326" y="16800"/>
                    <a:pt x="6001" y="16800"/>
                  </a:cubicBezTo>
                  <a:cubicBezTo>
                    <a:pt x="4674" y="16800"/>
                    <a:pt x="3599" y="17874"/>
                    <a:pt x="3599" y="19200"/>
                  </a:cubicBezTo>
                  <a:close/>
                </a:path>
              </a:pathLst>
            </a:custGeom>
            <a:solidFill>
              <a:schemeClr val="accent3"/>
            </a:solidFill>
            <a:ln w="12700">
              <a:miter lim="400000"/>
            </a:ln>
          </p:spPr>
          <p:txBody>
            <a:bodyPr anchor="ctr"/>
            <a:lstStyle/>
            <a:p>
              <a:pPr algn="ctr"/>
              <a:endParaRPr>
                <a:cs typeface="+mn-ea"/>
                <a:sym typeface="+mn-lt"/>
              </a:endParaRPr>
            </a:p>
          </p:txBody>
        </p:sp>
        <p:sp>
          <p:nvSpPr>
            <p:cNvPr id="7" name="Rectangle 6"/>
            <p:cNvSpPr/>
            <p:nvPr/>
          </p:nvSpPr>
          <p:spPr>
            <a:xfrm>
              <a:off x="4034114" y="4869373"/>
              <a:ext cx="1866530" cy="394777"/>
            </a:xfrm>
            <a:prstGeom prst="rect">
              <a:avLst/>
            </a:prstGeom>
            <a:ln w="12700">
              <a:miter lim="400000"/>
            </a:ln>
          </p:spPr>
          <p:txBody>
            <a:bodyPr wrap="none" lIns="0" tIns="0" rIns="0" bIns="0" anchor="ctr">
              <a:normAutofit/>
            </a:bodyPr>
            <a:lstStyle/>
            <a:p>
              <a:pPr lvl="0" algn="ctr">
                <a:defRPr sz="1800">
                  <a:solidFill>
                    <a:srgbClr val="000000"/>
                  </a:solidFill>
                </a:defRPr>
              </a:pPr>
              <a:r>
                <a:rPr lang="zh-CN" altLang="en-US" sz="1500" b="1" dirty="0">
                  <a:solidFill>
                    <a:schemeClr val="bg1"/>
                  </a:solidFill>
                  <a:cs typeface="+mn-ea"/>
                  <a:sym typeface="+mn-lt"/>
                </a:rPr>
                <a:t>用户名显示</a:t>
              </a:r>
              <a:endParaRPr lang="zh-CN" altLang="en-US" sz="1500" b="1" dirty="0">
                <a:solidFill>
                  <a:schemeClr val="bg1"/>
                </a:solidFill>
                <a:cs typeface="+mn-ea"/>
                <a:sym typeface="+mn-lt"/>
              </a:endParaRPr>
            </a:p>
          </p:txBody>
        </p:sp>
        <p:sp>
          <p:nvSpPr>
            <p:cNvPr id="8" name="Rectangle 7"/>
            <p:cNvSpPr/>
            <p:nvPr/>
          </p:nvSpPr>
          <p:spPr>
            <a:xfrm>
              <a:off x="6272307" y="4869372"/>
              <a:ext cx="1866530" cy="394777"/>
            </a:xfrm>
            <a:prstGeom prst="rect">
              <a:avLst/>
            </a:prstGeom>
            <a:ln w="12700">
              <a:miter lim="400000"/>
            </a:ln>
          </p:spPr>
          <p:txBody>
            <a:bodyPr wrap="none" lIns="0" tIns="0" rIns="0" bIns="0" anchor="ctr">
              <a:normAutofit/>
            </a:bodyPr>
            <a:lstStyle/>
            <a:p>
              <a:pPr lvl="0" algn="ctr">
                <a:defRPr sz="1800">
                  <a:solidFill>
                    <a:srgbClr val="000000"/>
                  </a:solidFill>
                </a:defRPr>
              </a:pPr>
              <a:r>
                <a:rPr lang="zh-CN" sz="1500" b="1" dirty="0">
                  <a:solidFill>
                    <a:schemeClr val="bg1"/>
                  </a:solidFill>
                  <a:ea typeface="宋体" panose="02010600030101010101" pitchFamily="2" charset="-122"/>
                  <a:cs typeface="+mn-ea"/>
                  <a:sym typeface="+mn-lt"/>
                </a:rPr>
                <a:t>图片上传</a:t>
              </a:r>
              <a:endParaRPr lang="zh-CN" sz="1500" b="1" dirty="0">
                <a:solidFill>
                  <a:schemeClr val="bg1"/>
                </a:solidFill>
                <a:ea typeface="宋体" panose="02010600030101010101" pitchFamily="2" charset="-122"/>
                <a:cs typeface="+mn-ea"/>
                <a:sym typeface="+mn-lt"/>
              </a:endParaRPr>
            </a:p>
          </p:txBody>
        </p:sp>
        <p:sp>
          <p:nvSpPr>
            <p:cNvPr id="9" name="Rectangle 8"/>
            <p:cNvSpPr/>
            <p:nvPr/>
          </p:nvSpPr>
          <p:spPr>
            <a:xfrm>
              <a:off x="5175436" y="2951437"/>
              <a:ext cx="1866530" cy="394777"/>
            </a:xfrm>
            <a:prstGeom prst="rect">
              <a:avLst/>
            </a:prstGeom>
            <a:ln w="12700">
              <a:miter lim="400000"/>
            </a:ln>
          </p:spPr>
          <p:txBody>
            <a:bodyPr wrap="none" lIns="0" tIns="0" rIns="0" bIns="0" anchor="ctr">
              <a:normAutofit/>
            </a:bodyPr>
            <a:lstStyle/>
            <a:p>
              <a:pPr lvl="0" algn="ctr">
                <a:defRPr sz="1800">
                  <a:solidFill>
                    <a:srgbClr val="000000"/>
                  </a:solidFill>
                </a:defRPr>
              </a:pPr>
              <a:r>
                <a:rPr lang="zh-CN" altLang="en-US" sz="1500" b="1" dirty="0">
                  <a:solidFill>
                    <a:schemeClr val="bg1"/>
                  </a:solidFill>
                  <a:cs typeface="+mn-ea"/>
                  <a:sym typeface="+mn-lt"/>
                </a:rPr>
                <a:t>页面中的分页查询</a:t>
              </a:r>
              <a:endParaRPr lang="zh-CN" altLang="en-US" sz="1500" b="1" dirty="0">
                <a:solidFill>
                  <a:schemeClr val="bg1"/>
                </a:solidFill>
                <a:cs typeface="+mn-ea"/>
                <a:sym typeface="+mn-lt"/>
              </a:endParaRPr>
            </a:p>
          </p:txBody>
        </p:sp>
      </p:grpSp>
      <p:sp>
        <p:nvSpPr>
          <p:cNvPr id="16" name="矩形 15"/>
          <p:cNvSpPr>
            <a:spLocks noChangeArrowheads="1"/>
          </p:cNvSpPr>
          <p:nvPr/>
        </p:nvSpPr>
        <p:spPr bwMode="auto">
          <a:xfrm>
            <a:off x="1839996" y="1558170"/>
            <a:ext cx="3321297" cy="920750"/>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ctr">
              <a:lnSpc>
                <a:spcPct val="150000"/>
              </a:lnSpc>
            </a:pPr>
            <a:r>
              <a:rPr lang="zh-CN" altLang="en-US" dirty="0">
                <a:solidFill>
                  <a:schemeClr val="tx1">
                    <a:lumMod val="50000"/>
                  </a:schemeClr>
                </a:solidFill>
                <a:latin typeface="+mn-lt"/>
                <a:ea typeface="+mn-ea"/>
                <a:cs typeface="+mn-ea"/>
                <a:sym typeface="+mn-lt"/>
              </a:rPr>
              <a:t>与百度中的分页相似，按照算法在第</a:t>
            </a:r>
            <a:r>
              <a:rPr lang="en-US" altLang="zh-CN" dirty="0">
                <a:solidFill>
                  <a:schemeClr val="tx1">
                    <a:lumMod val="50000"/>
                  </a:schemeClr>
                </a:solidFill>
                <a:latin typeface="+mn-lt"/>
                <a:ea typeface="+mn-ea"/>
                <a:cs typeface="+mn-ea"/>
                <a:sym typeface="+mn-lt"/>
              </a:rPr>
              <a:t>7</a:t>
            </a:r>
            <a:r>
              <a:rPr lang="zh-CN" altLang="en-US" dirty="0">
                <a:solidFill>
                  <a:schemeClr val="tx1">
                    <a:lumMod val="50000"/>
                  </a:schemeClr>
                </a:solidFill>
                <a:latin typeface="+mn-lt"/>
                <a:ea typeface="宋体" panose="02010600030101010101" pitchFamily="2" charset="-122"/>
                <a:cs typeface="+mn-ea"/>
                <a:sym typeface="+mn-lt"/>
              </a:rPr>
              <a:t>页过后将覆盖第一页</a:t>
            </a:r>
            <a:endParaRPr lang="zh-CN" altLang="en-US" dirty="0">
              <a:solidFill>
                <a:schemeClr val="tx1">
                  <a:lumMod val="50000"/>
                </a:schemeClr>
              </a:solidFill>
              <a:latin typeface="+mn-lt"/>
              <a:ea typeface="宋体" panose="02010600030101010101" pitchFamily="2" charset="-122"/>
              <a:cs typeface="+mn-ea"/>
              <a:sym typeface="+mn-lt"/>
            </a:endParaRPr>
          </a:p>
        </p:txBody>
      </p:sp>
      <p:sp>
        <p:nvSpPr>
          <p:cNvPr id="18" name="矩形 17"/>
          <p:cNvSpPr>
            <a:spLocks noChangeArrowheads="1"/>
          </p:cNvSpPr>
          <p:nvPr/>
        </p:nvSpPr>
        <p:spPr bwMode="auto">
          <a:xfrm>
            <a:off x="8323298" y="4139839"/>
            <a:ext cx="2832712" cy="1336675"/>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ctr">
              <a:lnSpc>
                <a:spcPct val="150000"/>
              </a:lnSpc>
            </a:pPr>
            <a:r>
              <a:rPr lang="zh-CN" altLang="en-US" dirty="0">
                <a:solidFill>
                  <a:schemeClr val="tx1">
                    <a:lumMod val="50000"/>
                  </a:schemeClr>
                </a:solidFill>
                <a:latin typeface="+mn-lt"/>
                <a:ea typeface="+mn-ea"/>
                <a:cs typeface="+mn-ea"/>
                <a:sym typeface="+mn-lt"/>
              </a:rPr>
              <a:t>可以更改服务商的头像，</a:t>
            </a:r>
            <a:endParaRPr lang="zh-CN" altLang="en-US" dirty="0">
              <a:solidFill>
                <a:schemeClr val="tx1">
                  <a:lumMod val="50000"/>
                </a:schemeClr>
              </a:solidFill>
              <a:latin typeface="+mn-lt"/>
              <a:ea typeface="+mn-ea"/>
              <a:cs typeface="+mn-ea"/>
              <a:sym typeface="+mn-lt"/>
            </a:endParaRPr>
          </a:p>
          <a:p>
            <a:pPr algn="ctr">
              <a:lnSpc>
                <a:spcPct val="150000"/>
              </a:lnSpc>
            </a:pPr>
            <a:r>
              <a:rPr lang="zh-CN" altLang="en-US" dirty="0">
                <a:solidFill>
                  <a:schemeClr val="tx1">
                    <a:lumMod val="50000"/>
                  </a:schemeClr>
                </a:solidFill>
                <a:latin typeface="+mn-lt"/>
                <a:ea typeface="+mn-ea"/>
                <a:cs typeface="+mn-ea"/>
                <a:sym typeface="+mn-lt"/>
              </a:rPr>
              <a:t>在添加信息时必须将所有信息填写，否则无法提交</a:t>
            </a:r>
            <a:endParaRPr lang="zh-CN" altLang="en-US" dirty="0">
              <a:solidFill>
                <a:schemeClr val="tx1">
                  <a:lumMod val="50000"/>
                </a:schemeClr>
              </a:solidFill>
              <a:latin typeface="+mn-lt"/>
              <a:ea typeface="+mn-ea"/>
              <a:cs typeface="+mn-ea"/>
              <a:sym typeface="+mn-lt"/>
            </a:endParaRPr>
          </a:p>
        </p:txBody>
      </p:sp>
      <p:sp>
        <p:nvSpPr>
          <p:cNvPr id="20" name="矩形 19"/>
          <p:cNvSpPr>
            <a:spLocks noChangeArrowheads="1"/>
          </p:cNvSpPr>
          <p:nvPr/>
        </p:nvSpPr>
        <p:spPr bwMode="auto">
          <a:xfrm>
            <a:off x="1290049" y="4139549"/>
            <a:ext cx="2744077" cy="920750"/>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ctr">
              <a:lnSpc>
                <a:spcPct val="150000"/>
              </a:lnSpc>
            </a:pPr>
            <a:r>
              <a:rPr lang="zh-CN" altLang="en-US" dirty="0">
                <a:solidFill>
                  <a:schemeClr val="tx1">
                    <a:lumMod val="95000"/>
                    <a:lumOff val="5000"/>
                  </a:schemeClr>
                </a:solidFill>
                <a:latin typeface="宋体" panose="02010600030101010101" pitchFamily="2" charset="-122"/>
                <a:ea typeface="宋体" panose="02010600030101010101" pitchFamily="2" charset="-122"/>
                <a:cs typeface="+mn-ea"/>
                <a:sym typeface="+mn-lt"/>
              </a:rPr>
              <a:t>登录时获取登陆者的名字，放到页面上。</a:t>
            </a:r>
            <a:endParaRPr lang="zh-CN" altLang="en-US" dirty="0">
              <a:solidFill>
                <a:schemeClr val="tx1">
                  <a:lumMod val="95000"/>
                  <a:lumOff val="5000"/>
                </a:schemeClr>
              </a:solidFill>
              <a:latin typeface="宋体" panose="02010600030101010101" pitchFamily="2" charset="-122"/>
              <a:ea typeface="宋体" panose="02010600030101010101" pitchFamily="2" charset="-122"/>
              <a:cs typeface="+mn-ea"/>
              <a:sym typeface="+mn-lt"/>
            </a:endParaRPr>
          </a:p>
        </p:txBody>
      </p:sp>
      <p:grpSp>
        <p:nvGrpSpPr>
          <p:cNvPr id="23" name="组合 22"/>
          <p:cNvGrpSpPr/>
          <p:nvPr/>
        </p:nvGrpSpPr>
        <p:grpSpPr>
          <a:xfrm>
            <a:off x="842272" y="562518"/>
            <a:ext cx="10507462" cy="0"/>
            <a:chOff x="1028775" y="591989"/>
            <a:chExt cx="11086097" cy="0"/>
          </a:xfrm>
        </p:grpSpPr>
        <p:cxnSp>
          <p:nvCxnSpPr>
            <p:cNvPr id="24" name="直接连接符 23"/>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5772837" y="471282"/>
            <a:ext cx="646331" cy="369332"/>
          </a:xfrm>
          <a:prstGeom prst="rect">
            <a:avLst/>
          </a:prstGeom>
        </p:spPr>
        <p:txBody>
          <a:bodyPr wrap="none">
            <a:spAutoFit/>
          </a:bodyPr>
          <a:lstStyle/>
          <a:p>
            <a:pPr algn="ctr"/>
            <a:r>
              <a:rPr lang="zh-CN" altLang="en-US" dirty="0">
                <a:solidFill>
                  <a:schemeClr val="tx1">
                    <a:lumMod val="75000"/>
                    <a:lumOff val="25000"/>
                  </a:schemeClr>
                </a:solidFill>
                <a:cs typeface="+mn-ea"/>
                <a:sym typeface="+mn-lt"/>
              </a:rPr>
              <a:t>亮点</a:t>
            </a:r>
            <a:endParaRPr lang="zh-CN" altLang="en-US" sz="2400" dirty="0">
              <a:solidFill>
                <a:schemeClr val="tx1">
                  <a:lumMod val="75000"/>
                  <a:lumOff val="25000"/>
                </a:schemeClr>
              </a:solidFill>
              <a:cs typeface="+mn-ea"/>
              <a:sym typeface="+mn-lt"/>
            </a:endParaRPr>
          </a:p>
        </p:txBody>
      </p:sp>
      <p:sp>
        <p:nvSpPr>
          <p:cNvPr id="27" name="星形: 四角 26"/>
          <p:cNvSpPr/>
          <p:nvPr/>
        </p:nvSpPr>
        <p:spPr>
          <a:xfrm>
            <a:off x="6428072" y="483496"/>
            <a:ext cx="298383" cy="283084"/>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星形: 四角 27"/>
          <p:cNvSpPr/>
          <p:nvPr/>
        </p:nvSpPr>
        <p:spPr>
          <a:xfrm>
            <a:off x="6726455" y="341398"/>
            <a:ext cx="298383" cy="283084"/>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千图PPT彼岸天：ID 8661124库_矩形 7"/>
          <p:cNvSpPr/>
          <p:nvPr>
            <p:custDataLst>
              <p:tags r:id="rId1"/>
            </p:custDataLst>
          </p:nvPr>
        </p:nvSpPr>
        <p:spPr>
          <a:xfrm>
            <a:off x="4356736" y="6039609"/>
            <a:ext cx="3478510" cy="194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9" name="组合 38"/>
          <p:cNvGrpSpPr/>
          <p:nvPr/>
        </p:nvGrpSpPr>
        <p:grpSpPr>
          <a:xfrm>
            <a:off x="842272" y="562518"/>
            <a:ext cx="10507462" cy="0"/>
            <a:chOff x="1028775" y="591989"/>
            <a:chExt cx="11086097" cy="0"/>
          </a:xfrm>
        </p:grpSpPr>
        <p:cxnSp>
          <p:nvCxnSpPr>
            <p:cNvPr id="40" name="直接连接符 39"/>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238885" y="1572260"/>
            <a:ext cx="9377680" cy="3661410"/>
          </a:xfrm>
          <a:prstGeom prst="rect">
            <a:avLst/>
          </a:prstGeom>
          <a:noFill/>
        </p:spPr>
        <p:txBody>
          <a:bodyPr wrap="square" rtlCol="0">
            <a:spAutoFit/>
          </a:bodyPr>
          <a:lstStyle/>
          <a:p>
            <a:r>
              <a:rPr lang="zh-CN" altLang="en-US" sz="3200"/>
              <a:t>所遇问题：</a:t>
            </a:r>
            <a:endParaRPr lang="zh-CN" altLang="en-US" sz="3200"/>
          </a:p>
          <a:p>
            <a:endParaRPr lang="zh-CN" altLang="en-US" sz="3200"/>
          </a:p>
          <a:p>
            <a:r>
              <a:rPr lang="en-US" altLang="zh-CN" sz="2400"/>
              <a:t>	</a:t>
            </a:r>
            <a:r>
              <a:rPr lang="zh-CN" altLang="en-US" sz="2400"/>
              <a:t>在上传图片时，总是不能够将图片上传到数据库中。</a:t>
            </a:r>
            <a:endParaRPr lang="zh-CN" altLang="en-US" sz="2400"/>
          </a:p>
          <a:p>
            <a:endParaRPr lang="zh-CN" altLang="en-US" sz="2400"/>
          </a:p>
          <a:p>
            <a:r>
              <a:rPr lang="en-US" altLang="zh-CN" sz="2400"/>
              <a:t>	</a:t>
            </a:r>
            <a:r>
              <a:rPr lang="zh-CN" altLang="en-US" sz="2400"/>
              <a:t>解决</a:t>
            </a:r>
            <a:r>
              <a:rPr lang="en-US" altLang="zh-CN" sz="2400"/>
              <a:t>xml</a:t>
            </a:r>
            <a:r>
              <a:rPr lang="zh-CN" altLang="en-US" sz="2400"/>
              <a:t>文件中写错了。</a:t>
            </a:r>
            <a:endParaRPr lang="zh-CN" altLang="en-US" sz="2400"/>
          </a:p>
          <a:p>
            <a:r>
              <a:rPr lang="en-US" altLang="zh-CN" sz="2400"/>
              <a:t>	</a:t>
            </a:r>
            <a:endParaRPr lang="en-US" altLang="zh-CN" sz="2400"/>
          </a:p>
          <a:p>
            <a:r>
              <a:rPr lang="en-US" altLang="zh-CN" sz="2400"/>
              <a:t>	</a:t>
            </a:r>
            <a:r>
              <a:rPr lang="zh-CN" altLang="en-US" sz="2400"/>
              <a:t>在获取服务商</a:t>
            </a:r>
            <a:r>
              <a:rPr lang="en-US" altLang="zh-CN" sz="2400"/>
              <a:t>ID</a:t>
            </a:r>
            <a:r>
              <a:rPr lang="zh-CN" altLang="en-US" sz="2400"/>
              <a:t>时，最开始是取一个固定的值，后来我用</a:t>
            </a:r>
            <a:r>
              <a:rPr lang="en-US" altLang="zh-CN" sz="2400"/>
              <a:t>	</a:t>
            </a:r>
            <a:endParaRPr lang="en-US" altLang="zh-CN" sz="2400"/>
          </a:p>
          <a:p>
            <a:r>
              <a:rPr lang="en-US" altLang="zh-CN" sz="2400"/>
              <a:t>	</a:t>
            </a:r>
            <a:endParaRPr lang="en-US" altLang="zh-CN" sz="2400"/>
          </a:p>
          <a:p>
            <a:r>
              <a:rPr lang="en-US" altLang="zh-CN" sz="2400"/>
              <a:t>	session</a:t>
            </a:r>
            <a:r>
              <a:rPr lang="zh-CN" altLang="en-US" sz="2400"/>
              <a:t>获取了当前的</a:t>
            </a:r>
            <a:r>
              <a:rPr lang="en-US" altLang="zh-CN" sz="2400"/>
              <a:t>ID</a:t>
            </a:r>
            <a:endParaRPr lang="en-US" altLang="zh-CN" sz="2400"/>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千图PPT彼岸天：ID 8661124库_矩形 7"/>
          <p:cNvSpPr/>
          <p:nvPr>
            <p:custDataLst>
              <p:tags r:id="rId1"/>
            </p:custDataLst>
          </p:nvPr>
        </p:nvSpPr>
        <p:spPr>
          <a:xfrm>
            <a:off x="4356736" y="6039609"/>
            <a:ext cx="3478510" cy="194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9" name="组合 38"/>
          <p:cNvGrpSpPr/>
          <p:nvPr/>
        </p:nvGrpSpPr>
        <p:grpSpPr>
          <a:xfrm>
            <a:off x="842272" y="562518"/>
            <a:ext cx="10507462" cy="0"/>
            <a:chOff x="1028775" y="591989"/>
            <a:chExt cx="11086097" cy="0"/>
          </a:xfrm>
        </p:grpSpPr>
        <p:cxnSp>
          <p:nvCxnSpPr>
            <p:cNvPr id="40" name="直接连接符 39"/>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707515" y="885190"/>
            <a:ext cx="8776335" cy="4154170"/>
          </a:xfrm>
          <a:prstGeom prst="rect">
            <a:avLst/>
          </a:prstGeom>
          <a:noFill/>
        </p:spPr>
        <p:txBody>
          <a:bodyPr wrap="square" rtlCol="0">
            <a:spAutoFit/>
          </a:bodyPr>
          <a:lstStyle/>
          <a:p>
            <a:r>
              <a:rPr lang="zh-CN" altLang="en-US" sz="3200"/>
              <a:t>存在不足：</a:t>
            </a:r>
            <a:endParaRPr lang="zh-CN" altLang="en-US" sz="3200"/>
          </a:p>
          <a:p>
            <a:endParaRPr lang="zh-CN" altLang="en-US" sz="3200"/>
          </a:p>
          <a:p>
            <a:r>
              <a:rPr lang="en-US" altLang="zh-CN" sz="2400"/>
              <a:t>	1.</a:t>
            </a:r>
            <a:r>
              <a:rPr lang="zh-CN" altLang="en-US" sz="2400"/>
              <a:t>专业知识的匮乏。</a:t>
            </a:r>
            <a:endParaRPr lang="zh-CN" altLang="en-US" sz="2400"/>
          </a:p>
          <a:p>
            <a:endParaRPr lang="zh-CN" altLang="en-US" sz="2400"/>
          </a:p>
          <a:p>
            <a:r>
              <a:rPr lang="en-US" altLang="zh-CN" sz="2400"/>
              <a:t>	2.</a:t>
            </a:r>
            <a:r>
              <a:rPr lang="zh-CN" altLang="en-US" sz="2400"/>
              <a:t>团队合作的磨合低。</a:t>
            </a:r>
            <a:endParaRPr lang="zh-CN" altLang="en-US" sz="2400"/>
          </a:p>
          <a:p>
            <a:endParaRPr lang="zh-CN" altLang="en-US" sz="2400"/>
          </a:p>
          <a:p>
            <a:r>
              <a:rPr lang="en-US" altLang="zh-CN" sz="2400"/>
              <a:t>	3.</a:t>
            </a:r>
            <a:r>
              <a:rPr lang="zh-CN" altLang="en-US" sz="2400"/>
              <a:t>自我解决问题的能力还有待提高。</a:t>
            </a:r>
            <a:endParaRPr lang="zh-CN" altLang="en-US" sz="2400"/>
          </a:p>
          <a:p>
            <a:endParaRPr lang="en-US" altLang="zh-CN" sz="2400"/>
          </a:p>
          <a:p>
            <a:r>
              <a:rPr lang="en-US" altLang="zh-CN" sz="2400"/>
              <a:t>	4.</a:t>
            </a:r>
            <a:r>
              <a:rPr lang="zh-CN" altLang="en-US" sz="2400"/>
              <a:t>在项目制作过程中，只能够将所学的知识套用，缺少了自我创新能力。</a:t>
            </a:r>
            <a:endParaRPr lang="en-US" altLang="zh-CN" sz="2400"/>
          </a:p>
          <a:p>
            <a:endParaRPr lang="zh-CN" altLang="en-US" sz="800"/>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43" name="矩形 42"/>
          <p:cNvSpPr/>
          <p:nvPr/>
        </p:nvSpPr>
        <p:spPr>
          <a:xfrm>
            <a:off x="4607639" y="2778339"/>
            <a:ext cx="3364038" cy="430530"/>
          </a:xfrm>
          <a:prstGeom prst="rect">
            <a:avLst/>
          </a:prstGeom>
        </p:spPr>
        <p:txBody>
          <a:bodyPr wrap="square" lIns="0" tIns="0" rIns="0" bIns="0">
            <a:spAutoFit/>
          </a:bodyPr>
          <a:lstStyle/>
          <a:p>
            <a:pPr algn="dist"/>
            <a:endParaRPr lang="zh-CN" altLang="en-US" sz="2800" b="1" dirty="0">
              <a:solidFill>
                <a:schemeClr val="accent1">
                  <a:lumMod val="100000"/>
                </a:schemeClr>
              </a:solidFill>
              <a:cs typeface="+mn-ea"/>
              <a:sym typeface="+mn-lt"/>
            </a:endParaRPr>
          </a:p>
        </p:txBody>
      </p:sp>
      <p:sp>
        <p:nvSpPr>
          <p:cNvPr id="44" name="文本框 43"/>
          <p:cNvSpPr txBox="1"/>
          <p:nvPr/>
        </p:nvSpPr>
        <p:spPr>
          <a:xfrm>
            <a:off x="4175125" y="2778125"/>
            <a:ext cx="6048375" cy="3093085"/>
          </a:xfrm>
          <a:prstGeom prst="rect">
            <a:avLst/>
          </a:prstGeom>
          <a:noFill/>
        </p:spPr>
        <p:txBody>
          <a:bodyPr wrap="square" lIns="0" tIns="0" rIns="0" bIns="0" rtlCol="0">
            <a:spAutoFit/>
          </a:bodyPr>
          <a:lstStyle/>
          <a:p>
            <a:pPr>
              <a:lnSpc>
                <a:spcPct val="150000"/>
              </a:lnSpc>
            </a:pPr>
            <a:r>
              <a:rPr lang="zh-CN" altLang="en-US" sz="4800" dirty="0">
                <a:solidFill>
                  <a:schemeClr val="tx1">
                    <a:lumMod val="95000"/>
                    <a:lumOff val="5000"/>
                  </a:schemeClr>
                </a:solidFill>
                <a:latin typeface="华文楷体" panose="02010600040101010101" charset="-122"/>
                <a:ea typeface="华文楷体" panose="02010600040101010101" charset="-122"/>
                <a:cs typeface="+mn-ea"/>
                <a:sym typeface="+mn-lt"/>
              </a:rPr>
              <a:t>电子商务管理系统</a:t>
            </a:r>
            <a:endParaRPr lang="zh-CN" altLang="en-US" sz="4800" dirty="0">
              <a:solidFill>
                <a:schemeClr val="tx1">
                  <a:lumMod val="95000"/>
                  <a:lumOff val="5000"/>
                </a:schemeClr>
              </a:solidFill>
              <a:latin typeface="华文楷体" panose="02010600040101010101" charset="-122"/>
              <a:ea typeface="华文楷体" panose="0201060004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r>
              <a:rPr lang="zh-CN" altLang="en-US" sz="2800" b="1"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sym typeface="+mn-lt"/>
              </a:rPr>
              <a:t>                         </a:t>
            </a:r>
            <a:r>
              <a:rPr lang="zh-CN" altLang="en-US" sz="3200"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sym typeface="+mn-lt"/>
              </a:rPr>
              <a:t>开发</a:t>
            </a:r>
            <a:r>
              <a:rPr lang="zh-CN" altLang="en-US" sz="3200"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sym typeface="+mn-lt"/>
              </a:rPr>
              <a:t>者</a:t>
            </a:r>
            <a:r>
              <a:rPr lang="en-US" altLang="zh-CN" sz="3200"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sym typeface="+mn-lt"/>
              </a:rPr>
              <a:t>:</a:t>
            </a:r>
            <a:r>
              <a:rPr lang="zh-CN" altLang="en-US" sz="3200" dirty="0">
                <a:solidFill>
                  <a:schemeClr val="tx1">
                    <a:lumMod val="95000"/>
                    <a:lumOff val="5000"/>
                  </a:schemeClr>
                </a:solidFill>
                <a:latin typeface="华文楷体" panose="02010600040101010101" charset="-122"/>
                <a:ea typeface="华文楷体" panose="02010600040101010101" charset="-122"/>
                <a:cs typeface="华文楷体" panose="02010600040101010101" charset="-122"/>
                <a:sym typeface="+mn-lt"/>
              </a:rPr>
              <a:t>于慧敏，杜洁</a:t>
            </a: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a:p>
            <a:pPr>
              <a:lnSpc>
                <a:spcPct val="150000"/>
              </a:lnSpc>
            </a:pPr>
            <a:endParaRPr lang="en-US" altLang="zh-CN" dirty="0">
              <a:solidFill>
                <a:schemeClr val="tx1">
                  <a:lumMod val="95000"/>
                  <a:lumOff val="5000"/>
                </a:schemeClr>
              </a:solidFill>
              <a:latin typeface="仿宋" panose="02010609060101010101" charset="-122"/>
              <a:ea typeface="仿宋" panose="02010609060101010101" charset="-122"/>
              <a:cs typeface="+mn-ea"/>
              <a:sym typeface="+mn-lt"/>
            </a:endParaRPr>
          </a:p>
        </p:txBody>
      </p:sp>
      <p:sp>
        <p:nvSpPr>
          <p:cNvPr id="45" name="椭圆 44"/>
          <p:cNvSpPr/>
          <p:nvPr/>
        </p:nvSpPr>
        <p:spPr>
          <a:xfrm>
            <a:off x="2858884" y="2680452"/>
            <a:ext cx="1316172" cy="134468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cs typeface="+mn-ea"/>
                <a:sym typeface="+mn-lt"/>
              </a:rPr>
              <a:t>03</a:t>
            </a:r>
            <a:endParaRPr lang="zh-CN" altLang="en-US" sz="40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flipH="1">
            <a:off x="913765" y="1346835"/>
            <a:ext cx="10673080" cy="4624070"/>
            <a:chOff x="381001" y="2038350"/>
            <a:chExt cx="6122990" cy="2825799"/>
          </a:xfrm>
        </p:grpSpPr>
        <p:sp>
          <p:nvSpPr>
            <p:cNvPr id="7" name="Text Placeholder 5"/>
            <p:cNvSpPr txBox="1"/>
            <p:nvPr/>
          </p:nvSpPr>
          <p:spPr>
            <a:xfrm>
              <a:off x="381001" y="3445817"/>
              <a:ext cx="1935838" cy="119287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65000"/>
                      <a:lumOff val="35000"/>
                    </a:schemeClr>
                  </a:solidFill>
                  <a:latin typeface="Franklin Gothic Book" panose="020B05030201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65000"/>
                      <a:lumOff val="35000"/>
                    </a:schemeClr>
                  </a:solidFill>
                  <a:latin typeface="Franklin Gothic Book" panose="020B05030201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65000"/>
                      <a:lumOff val="35000"/>
                    </a:schemeClr>
                  </a:solidFill>
                  <a:latin typeface="Franklin Gothic Book" panose="020B05030201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1400" dirty="0">
                  <a:solidFill>
                    <a:schemeClr val="tx1">
                      <a:lumMod val="95000"/>
                      <a:lumOff val="5000"/>
                    </a:schemeClr>
                  </a:solidFill>
                  <a:cs typeface="+mn-ea"/>
                  <a:sym typeface="+mn-lt"/>
                </a:rPr>
                <a:t>“互联网+”和“供给侧改革”为电子商务提供巨大发展空间，技术创新、模式创新、应用创新驱动互联网经济快速发展。“十三五”时期，我国电子商务市场仍将保持平稳健康发展，投资潜力巨大。</a:t>
              </a:r>
              <a:endParaRPr lang="zh-CN" altLang="en-US" sz="1400" dirty="0">
                <a:solidFill>
                  <a:schemeClr val="tx1">
                    <a:lumMod val="95000"/>
                    <a:lumOff val="5000"/>
                  </a:schemeClr>
                </a:solidFill>
                <a:cs typeface="+mn-ea"/>
                <a:sym typeface="+mn-lt"/>
              </a:endParaRPr>
            </a:p>
          </p:txBody>
        </p:sp>
        <p:sp>
          <p:nvSpPr>
            <p:cNvPr id="8" name="Text Placeholder 5"/>
            <p:cNvSpPr txBox="1"/>
            <p:nvPr/>
          </p:nvSpPr>
          <p:spPr>
            <a:xfrm>
              <a:off x="2560185" y="3369102"/>
              <a:ext cx="1935838" cy="149504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65000"/>
                      <a:lumOff val="35000"/>
                    </a:schemeClr>
                  </a:solidFill>
                  <a:latin typeface="Franklin Gothic Book" panose="020B05030201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65000"/>
                      <a:lumOff val="35000"/>
                    </a:schemeClr>
                  </a:solidFill>
                  <a:latin typeface="Franklin Gothic Book" panose="020B05030201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65000"/>
                      <a:lumOff val="35000"/>
                    </a:schemeClr>
                  </a:solidFill>
                  <a:latin typeface="Franklin Gothic Book" panose="020B05030201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1400" dirty="0">
                  <a:solidFill>
                    <a:schemeClr val="tx1">
                      <a:lumMod val="95000"/>
                      <a:lumOff val="5000"/>
                    </a:schemeClr>
                  </a:solidFill>
                  <a:cs typeface="+mn-ea"/>
                  <a:sym typeface="+mn-lt"/>
                </a:rPr>
                <a:t>电子商务凭借其低成本、高效率的优势，不但受到普通消费者的青睐，还有效促进中小企业寻找商机、赢得市场，已成为我国转变发展方式、优化产业结构的重要动力。</a:t>
              </a:r>
              <a:endParaRPr lang="zh-CN" altLang="en-US" sz="1400" dirty="0">
                <a:solidFill>
                  <a:schemeClr val="tx1">
                    <a:lumMod val="95000"/>
                    <a:lumOff val="5000"/>
                  </a:schemeClr>
                </a:solidFill>
                <a:cs typeface="+mn-ea"/>
                <a:sym typeface="+mn-lt"/>
              </a:endParaRPr>
            </a:p>
            <a:p>
              <a:pPr>
                <a:lnSpc>
                  <a:spcPct val="150000"/>
                </a:lnSpc>
              </a:pPr>
              <a:endParaRPr lang="en-US" altLang="zh-CN" sz="1400" dirty="0">
                <a:solidFill>
                  <a:schemeClr val="tx1">
                    <a:lumMod val="75000"/>
                  </a:schemeClr>
                </a:solidFill>
                <a:latin typeface="+mn-lt"/>
                <a:cs typeface="+mn-ea"/>
                <a:sym typeface="+mn-lt"/>
              </a:endParaRPr>
            </a:p>
          </p:txBody>
        </p:sp>
        <p:sp>
          <p:nvSpPr>
            <p:cNvPr id="9" name="Text Placeholder 5"/>
            <p:cNvSpPr txBox="1"/>
            <p:nvPr/>
          </p:nvSpPr>
          <p:spPr>
            <a:xfrm>
              <a:off x="4724433" y="3445603"/>
              <a:ext cx="1779558" cy="85207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65000"/>
                      <a:lumOff val="35000"/>
                    </a:schemeClr>
                  </a:solidFill>
                  <a:latin typeface="Franklin Gothic Book" panose="020B05030201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65000"/>
                      <a:lumOff val="35000"/>
                    </a:schemeClr>
                  </a:solidFill>
                  <a:latin typeface="Franklin Gothic Book" panose="020B05030201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65000"/>
                      <a:lumOff val="35000"/>
                    </a:schemeClr>
                  </a:solidFill>
                  <a:latin typeface="Franklin Gothic Book" panose="020B05030201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Franklin Gothic Book" panose="020B05030201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1400" dirty="0">
                  <a:solidFill>
                    <a:schemeClr val="tx1">
                      <a:lumMod val="95000"/>
                      <a:lumOff val="5000"/>
                    </a:schemeClr>
                  </a:solidFill>
                  <a:cs typeface="+mn-ea"/>
                  <a:sym typeface="+mn-lt"/>
                </a:rPr>
                <a:t>随着我国网络技术普及率的日益提高，通过网络进行购物、交易、支付等的电子商务新模式发展迅速。</a:t>
              </a:r>
              <a:endParaRPr lang="zh-CN" altLang="en-US" sz="1400" dirty="0">
                <a:solidFill>
                  <a:schemeClr val="tx1">
                    <a:lumMod val="95000"/>
                    <a:lumOff val="5000"/>
                  </a:schemeClr>
                </a:solidFill>
                <a:cs typeface="+mn-ea"/>
                <a:sym typeface="+mn-lt"/>
              </a:endParaRPr>
            </a:p>
          </p:txBody>
        </p:sp>
        <p:sp>
          <p:nvSpPr>
            <p:cNvPr id="10" name="Rounded Rectangle 44"/>
            <p:cNvSpPr>
              <a:spLocks noChangeAspect="1"/>
            </p:cNvSpPr>
            <p:nvPr/>
          </p:nvSpPr>
          <p:spPr>
            <a:xfrm>
              <a:off x="739276" y="2038350"/>
              <a:ext cx="1219200" cy="12192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cs typeface="+mn-ea"/>
                <a:sym typeface="+mn-lt"/>
              </a:endParaRPr>
            </a:p>
          </p:txBody>
        </p:sp>
        <p:sp>
          <p:nvSpPr>
            <p:cNvPr id="11" name="TextBox 25"/>
            <p:cNvSpPr txBox="1"/>
            <p:nvPr/>
          </p:nvSpPr>
          <p:spPr>
            <a:xfrm>
              <a:off x="990600" y="2262485"/>
              <a:ext cx="708524" cy="394261"/>
            </a:xfrm>
            <a:prstGeom prst="rect">
              <a:avLst/>
            </a:prstGeom>
            <a:noFill/>
          </p:spPr>
          <p:txBody>
            <a:bodyPr wrap="square" rtlCol="0">
              <a:spAutoFit/>
            </a:bodyPr>
            <a:lstStyle/>
            <a:p>
              <a:pPr algn="ctr"/>
              <a:r>
                <a:rPr lang="en-US" sz="3600" dirty="0">
                  <a:solidFill>
                    <a:srgbClr val="FFFFFF"/>
                  </a:solidFill>
                  <a:cs typeface="+mn-ea"/>
                  <a:sym typeface="+mn-lt"/>
                </a:rPr>
                <a:t>3.</a:t>
              </a:r>
              <a:endParaRPr lang="en-US" sz="2000" dirty="0">
                <a:solidFill>
                  <a:srgbClr val="FFFFFF"/>
                </a:solidFill>
                <a:cs typeface="+mn-ea"/>
                <a:sym typeface="+mn-lt"/>
              </a:endParaRPr>
            </a:p>
          </p:txBody>
        </p:sp>
        <p:sp>
          <p:nvSpPr>
            <p:cNvPr id="12" name="Rounded Rectangle 56"/>
            <p:cNvSpPr>
              <a:spLocks noChangeAspect="1"/>
            </p:cNvSpPr>
            <p:nvPr/>
          </p:nvSpPr>
          <p:spPr>
            <a:xfrm>
              <a:off x="2918323" y="2038350"/>
              <a:ext cx="1219200" cy="12192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cs typeface="+mn-ea"/>
                <a:sym typeface="+mn-lt"/>
              </a:endParaRPr>
            </a:p>
          </p:txBody>
        </p:sp>
        <p:sp>
          <p:nvSpPr>
            <p:cNvPr id="13" name="TextBox 27"/>
            <p:cNvSpPr txBox="1"/>
            <p:nvPr/>
          </p:nvSpPr>
          <p:spPr>
            <a:xfrm>
              <a:off x="3169647" y="2262485"/>
              <a:ext cx="708524" cy="394261"/>
            </a:xfrm>
            <a:prstGeom prst="rect">
              <a:avLst/>
            </a:prstGeom>
            <a:noFill/>
          </p:spPr>
          <p:txBody>
            <a:bodyPr wrap="square" rtlCol="0">
              <a:spAutoFit/>
            </a:bodyPr>
            <a:lstStyle/>
            <a:p>
              <a:pPr algn="ctr"/>
              <a:r>
                <a:rPr lang="en-US" sz="3600" dirty="0">
                  <a:solidFill>
                    <a:srgbClr val="FFFFFF"/>
                  </a:solidFill>
                  <a:cs typeface="+mn-ea"/>
                  <a:sym typeface="+mn-lt"/>
                </a:rPr>
                <a:t>2.</a:t>
              </a:r>
              <a:endParaRPr lang="en-US" sz="2000" dirty="0">
                <a:solidFill>
                  <a:srgbClr val="FFFFFF"/>
                </a:solidFill>
                <a:cs typeface="+mn-ea"/>
                <a:sym typeface="+mn-lt"/>
              </a:endParaRPr>
            </a:p>
          </p:txBody>
        </p:sp>
        <p:sp>
          <p:nvSpPr>
            <p:cNvPr id="14" name="Rounded Rectangle 58"/>
            <p:cNvSpPr>
              <a:spLocks noChangeAspect="1"/>
            </p:cNvSpPr>
            <p:nvPr/>
          </p:nvSpPr>
          <p:spPr>
            <a:xfrm>
              <a:off x="5050662" y="2038350"/>
              <a:ext cx="1219200" cy="12192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cs typeface="+mn-ea"/>
                <a:sym typeface="+mn-lt"/>
              </a:endParaRPr>
            </a:p>
          </p:txBody>
        </p:sp>
        <p:sp>
          <p:nvSpPr>
            <p:cNvPr id="15" name="TextBox 29"/>
            <p:cNvSpPr txBox="1"/>
            <p:nvPr/>
          </p:nvSpPr>
          <p:spPr>
            <a:xfrm>
              <a:off x="5301986" y="2262485"/>
              <a:ext cx="708524" cy="394261"/>
            </a:xfrm>
            <a:prstGeom prst="rect">
              <a:avLst/>
            </a:prstGeom>
            <a:noFill/>
          </p:spPr>
          <p:txBody>
            <a:bodyPr wrap="square" rtlCol="0">
              <a:spAutoFit/>
            </a:bodyPr>
            <a:lstStyle/>
            <a:p>
              <a:pPr algn="ctr"/>
              <a:r>
                <a:rPr lang="en-US" sz="3600" dirty="0">
                  <a:solidFill>
                    <a:srgbClr val="FFFFFF"/>
                  </a:solidFill>
                  <a:cs typeface="+mn-ea"/>
                  <a:sym typeface="+mn-lt"/>
                </a:rPr>
                <a:t>1.</a:t>
              </a:r>
              <a:endParaRPr lang="en-US" sz="2000" dirty="0">
                <a:solidFill>
                  <a:srgbClr val="FFFFFF"/>
                </a:solidFill>
                <a:cs typeface="+mn-ea"/>
                <a:sym typeface="+mn-lt"/>
              </a:endParaRPr>
            </a:p>
          </p:txBody>
        </p:sp>
        <p:cxnSp>
          <p:nvCxnSpPr>
            <p:cNvPr id="16" name="Straight Connector 62"/>
            <p:cNvCxnSpPr/>
            <p:nvPr/>
          </p:nvCxnSpPr>
          <p:spPr>
            <a:xfrm>
              <a:off x="2362200" y="2114550"/>
              <a:ext cx="0" cy="1752600"/>
            </a:xfrm>
            <a:prstGeom prst="line">
              <a:avLst/>
            </a:prstGeom>
            <a:ln w="1270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7" name="Straight Connector 63"/>
            <p:cNvCxnSpPr/>
            <p:nvPr/>
          </p:nvCxnSpPr>
          <p:spPr>
            <a:xfrm>
              <a:off x="4648200" y="2190750"/>
              <a:ext cx="0" cy="1752600"/>
            </a:xfrm>
            <a:prstGeom prst="line">
              <a:avLst/>
            </a:prstGeom>
            <a:ln w="1270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pic>
          <p:nvPicPr>
            <p:cNvPr id="18" name="Picture 5" descr="video_64px.png"/>
            <p:cNvPicPr>
              <a:picLocks noChangeAspect="1"/>
            </p:cNvPicPr>
            <p:nvPr/>
          </p:nvPicPr>
          <p:blipFill>
            <a:blip r:embed="rId1" cstate="print">
              <a:biLevel thresh="50000"/>
              <a:extLst>
                <a:ext uri="{28A0092B-C50C-407E-A947-70E740481C1C}">
                  <a14:useLocalDpi xmlns:a14="http://schemas.microsoft.com/office/drawing/2010/main" val="0"/>
                </a:ext>
              </a:extLst>
            </a:blip>
            <a:stretch>
              <a:fillRect/>
            </a:stretch>
          </p:blipFill>
          <p:spPr>
            <a:xfrm>
              <a:off x="1219200" y="2724150"/>
              <a:ext cx="256977" cy="222250"/>
            </a:xfrm>
            <a:prstGeom prst="rect">
              <a:avLst/>
            </a:prstGeom>
          </p:spPr>
        </p:pic>
        <p:pic>
          <p:nvPicPr>
            <p:cNvPr id="19" name="Picture 6" descr="scissors_64px.png"/>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3384063" y="2724150"/>
              <a:ext cx="273538" cy="273538"/>
            </a:xfrm>
            <a:prstGeom prst="rect">
              <a:avLst/>
            </a:prstGeom>
          </p:spPr>
        </p:pic>
        <p:pic>
          <p:nvPicPr>
            <p:cNvPr id="20" name="Picture 7" descr="hotairballoon_64px.png"/>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5527553" y="2724150"/>
              <a:ext cx="265418" cy="303335"/>
            </a:xfrm>
            <a:prstGeom prst="rect">
              <a:avLst/>
            </a:prstGeom>
          </p:spPr>
        </p:pic>
      </p:grpSp>
      <p:sp>
        <p:nvSpPr>
          <p:cNvPr id="21" name="TextBox 8"/>
          <p:cNvSpPr txBox="1"/>
          <p:nvPr/>
        </p:nvSpPr>
        <p:spPr>
          <a:xfrm>
            <a:off x="4080395" y="339148"/>
            <a:ext cx="3743030" cy="368935"/>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cs typeface="+mn-ea"/>
                <a:sym typeface="+mn-lt"/>
              </a:rPr>
              <a:t>针对于市场的项目需求简介</a:t>
            </a:r>
            <a:endParaRPr lang="zh-CN" altLang="en-US" sz="2400" dirty="0">
              <a:solidFill>
                <a:schemeClr val="tx1">
                  <a:lumMod val="75000"/>
                  <a:lumOff val="25000"/>
                </a:schemeClr>
              </a:solidFill>
              <a:cs typeface="+mn-ea"/>
              <a:sym typeface="+mn-lt"/>
            </a:endParaRPr>
          </a:p>
        </p:txBody>
      </p:sp>
      <p:grpSp>
        <p:nvGrpSpPr>
          <p:cNvPr id="22" name="组合 21"/>
          <p:cNvGrpSpPr/>
          <p:nvPr/>
        </p:nvGrpSpPr>
        <p:grpSpPr>
          <a:xfrm>
            <a:off x="842270" y="562518"/>
            <a:ext cx="10507461" cy="0"/>
            <a:chOff x="1028775" y="591989"/>
            <a:chExt cx="11086097" cy="0"/>
          </a:xfrm>
        </p:grpSpPr>
        <p:cxnSp>
          <p:nvCxnSpPr>
            <p:cNvPr id="23" name="直接连接符 2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Click="0" advTm="1000">
        <p:cover/>
      </p:transition>
    </mc:Choice>
    <mc:Fallback>
      <p:transition spd="slow" advClick="0" advTm="1000">
        <p:cove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8"/>
          <p:cNvSpPr/>
          <p:nvPr/>
        </p:nvSpPr>
        <p:spPr>
          <a:xfrm>
            <a:off x="1944303" y="893349"/>
            <a:ext cx="8723987" cy="5861642"/>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sz="2400" dirty="0">
              <a:solidFill>
                <a:schemeClr val="bg1"/>
              </a:solidFill>
              <a:cs typeface="+mn-ea"/>
              <a:sym typeface="+mn-lt"/>
            </a:endParaRPr>
          </a:p>
        </p:txBody>
      </p:sp>
      <p:sp>
        <p:nvSpPr>
          <p:cNvPr id="23" name="TextBox 8"/>
          <p:cNvSpPr txBox="1"/>
          <p:nvPr/>
        </p:nvSpPr>
        <p:spPr>
          <a:xfrm>
            <a:off x="4080396" y="338949"/>
            <a:ext cx="3743030" cy="369332"/>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cs typeface="+mn-ea"/>
                <a:sym typeface="+mn-lt"/>
              </a:rPr>
              <a:t>电子商务模块的作用</a:t>
            </a:r>
            <a:endParaRPr lang="zh-CN" altLang="en-US" sz="3200" dirty="0">
              <a:solidFill>
                <a:schemeClr val="tx1">
                  <a:lumMod val="75000"/>
                  <a:lumOff val="25000"/>
                </a:schemeClr>
              </a:solidFill>
              <a:cs typeface="+mn-ea"/>
              <a:sym typeface="+mn-lt"/>
            </a:endParaRPr>
          </a:p>
        </p:txBody>
      </p:sp>
      <p:grpSp>
        <p:nvGrpSpPr>
          <p:cNvPr id="24" name="组合 23"/>
          <p:cNvGrpSpPr/>
          <p:nvPr/>
        </p:nvGrpSpPr>
        <p:grpSpPr>
          <a:xfrm>
            <a:off x="842272" y="524017"/>
            <a:ext cx="10507462" cy="0"/>
            <a:chOff x="1028775" y="591989"/>
            <a:chExt cx="11086097" cy="0"/>
          </a:xfrm>
        </p:grpSpPr>
        <p:cxnSp>
          <p:nvCxnSpPr>
            <p:cNvPr id="25" name="直接连接符 24"/>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3493971" y="1761423"/>
            <a:ext cx="5813658" cy="3385542"/>
          </a:xfrm>
          <a:prstGeom prst="rect">
            <a:avLst/>
          </a:prstGeom>
          <a:noFill/>
        </p:spPr>
        <p:txBody>
          <a:bodyPr wrap="square" rtlCol="0">
            <a:spAutoFit/>
          </a:bodyPr>
          <a:lstStyle/>
          <a:p>
            <a:r>
              <a:rPr lang="zh-CN" altLang="en-US" sz="2800" dirty="0">
                <a:solidFill>
                  <a:schemeClr val="bg1"/>
                </a:solidFill>
                <a:cs typeface="+mn-ea"/>
                <a:sym typeface="+mn-lt"/>
              </a:rPr>
              <a:t>当前模块是收录服务商提供的商品基本信息，并展示在页面上，给用户提供购物参考，通过电子商务，买卖双方可以不谋面的进行商贸活动，实现了消费者的网上购物和在线电子支付，使购物电子化，网络化，信息化。</a:t>
            </a:r>
            <a:endParaRPr lang="en-US" altLang="zh-CN" sz="2800" dirty="0">
              <a:solidFill>
                <a:schemeClr val="bg1"/>
              </a:solidFill>
              <a:cs typeface="+mn-ea"/>
              <a:sym typeface="+mn-lt"/>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4505" y="417830"/>
            <a:ext cx="4840605" cy="1137285"/>
          </a:xfrm>
          <a:prstGeom prst="rect">
            <a:avLst/>
          </a:prstGeom>
          <a:noFill/>
        </p:spPr>
        <p:txBody>
          <a:bodyPr wrap="square" rtlCol="0">
            <a:spAutoFit/>
          </a:bodyPr>
          <a:lstStyle/>
          <a:p>
            <a:r>
              <a:rPr lang="zh-CN" altLang="en-US" sz="3600" b="1">
                <a:solidFill>
                  <a:srgbClr val="FF0000"/>
                </a:solidFill>
              </a:rPr>
              <a:t>业务流程图</a:t>
            </a:r>
            <a:r>
              <a:rPr lang="zh-CN" altLang="en-US" sz="3600" b="1">
                <a:solidFill>
                  <a:srgbClr val="FF0000"/>
                </a:solidFill>
              </a:rPr>
              <a:t>：</a:t>
            </a:r>
            <a:endParaRPr lang="zh-CN" altLang="en-US" sz="3600" b="1">
              <a:solidFill>
                <a:srgbClr val="FF0000"/>
              </a:solidFill>
            </a:endParaRPr>
          </a:p>
          <a:p>
            <a:endParaRPr lang="zh-CN" altLang="en-US" sz="3200" b="1">
              <a:solidFill>
                <a:schemeClr val="tx1"/>
              </a:solidFill>
            </a:endParaRPr>
          </a:p>
        </p:txBody>
      </p:sp>
      <p:sp>
        <p:nvSpPr>
          <p:cNvPr id="4" name="文本框 3"/>
          <p:cNvSpPr txBox="1"/>
          <p:nvPr/>
        </p:nvSpPr>
        <p:spPr>
          <a:xfrm>
            <a:off x="1604010" y="1803400"/>
            <a:ext cx="8681085" cy="1845310"/>
          </a:xfrm>
          <a:prstGeom prst="rect">
            <a:avLst/>
          </a:prstGeom>
          <a:noFill/>
        </p:spPr>
        <p:txBody>
          <a:bodyPr wrap="square" rtlCol="0">
            <a:spAutoFit/>
          </a:bodyPr>
          <a:lstStyle/>
          <a:p>
            <a:r>
              <a:rPr lang="zh-CN" altLang="en-US" sz="3200" b="1">
                <a:sym typeface="+mn-ea"/>
              </a:rPr>
              <a:t>由于电子商务模块功能较为复杂，为了更直观的体现功能的实现情况，所以我们将电子商务细化为四个页面，分别阐述其实现的功能</a:t>
            </a:r>
            <a:endParaRPr lang="zh-CN" altLang="en-US" b="1">
              <a:solidFill>
                <a:schemeClr val="tx1"/>
              </a:solidFill>
            </a:endParaRPr>
          </a:p>
          <a:p>
            <a:endParaRPr lang="zh-CN" altLang="en-US"/>
          </a:p>
        </p:txBody>
      </p:sp>
      <p:sp>
        <p:nvSpPr>
          <p:cNvPr id="6" name="矩形 5"/>
          <p:cNvSpPr/>
          <p:nvPr/>
        </p:nvSpPr>
        <p:spPr>
          <a:xfrm>
            <a:off x="1235075" y="3380740"/>
            <a:ext cx="7599045" cy="584775"/>
          </a:xfrm>
          <a:prstGeom prst="rect">
            <a:avLst/>
          </a:prstGeom>
          <a:noFill/>
          <a:ln>
            <a:noFill/>
          </a:ln>
        </p:spPr>
        <p:txBody>
          <a:bodyPr wrap="square" rtlCol="0" anchor="t">
            <a:spAutoFit/>
          </a:bodyPr>
          <a:lstStyle/>
          <a:p>
            <a:pPr algn="ctr"/>
            <a:r>
              <a:rPr lang="en-US" altLang="zh-CN"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r>
              <a:rPr lang="zh-CN" alt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登录与注册面</a:t>
            </a:r>
            <a:endParaRPr lang="zh-CN" alt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矩形 7"/>
          <p:cNvSpPr/>
          <p:nvPr/>
        </p:nvSpPr>
        <p:spPr>
          <a:xfrm>
            <a:off x="3495675" y="4079240"/>
            <a:ext cx="3910965" cy="583565"/>
          </a:xfrm>
          <a:prstGeom prst="rect">
            <a:avLst/>
          </a:prstGeom>
          <a:noFill/>
          <a:ln>
            <a:noFill/>
          </a:ln>
        </p:spPr>
        <p:txBody>
          <a:bodyPr wrap="square" rtlCol="0" anchor="t">
            <a:spAutoFit/>
          </a:bodyPr>
          <a:lstStyle/>
          <a:p>
            <a:pPr algn="ctr"/>
            <a:r>
              <a:rPr lang="en-US" altLang="zh-CN"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r>
              <a:rPr lang="zh-CN" alt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产品展示页面</a:t>
            </a:r>
            <a:endParaRPr lang="zh-CN" alt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9" name="矩形 8"/>
          <p:cNvSpPr/>
          <p:nvPr/>
        </p:nvSpPr>
        <p:spPr>
          <a:xfrm>
            <a:off x="3663315" y="4764405"/>
            <a:ext cx="4155440" cy="583565"/>
          </a:xfrm>
          <a:prstGeom prst="rect">
            <a:avLst/>
          </a:prstGeom>
          <a:noFill/>
          <a:ln>
            <a:noFill/>
          </a:ln>
        </p:spPr>
        <p:txBody>
          <a:bodyPr wrap="square" rtlCol="0" anchor="t">
            <a:spAutoFit/>
          </a:bodyPr>
          <a:lstStyle/>
          <a:p>
            <a:pPr algn="ctr"/>
            <a:r>
              <a:rPr lang="en-US" altLang="zh-CN"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r>
              <a:rPr lang="zh-CN" alt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购物车页面</a:t>
            </a:r>
            <a:endParaRPr lang="zh-CN" alt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0" name="矩形 9"/>
          <p:cNvSpPr/>
          <p:nvPr/>
        </p:nvSpPr>
        <p:spPr>
          <a:xfrm flipH="1">
            <a:off x="3317875" y="5431790"/>
            <a:ext cx="5688330" cy="583565"/>
          </a:xfrm>
          <a:prstGeom prst="rect">
            <a:avLst/>
          </a:prstGeom>
          <a:noFill/>
          <a:ln>
            <a:noFill/>
          </a:ln>
        </p:spPr>
        <p:txBody>
          <a:bodyPr wrap="square" rtlCol="0" anchor="t">
            <a:spAutoFit/>
          </a:bodyPr>
          <a:lstStyle/>
          <a:p>
            <a:pPr algn="ctr"/>
            <a:r>
              <a:rPr lang="en-US" altLang="zh-CN"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a:t>
            </a:r>
            <a:r>
              <a:rPr lang="zh-CN" alt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订单页面</a:t>
            </a:r>
            <a:endParaRPr lang="zh-CN" altLang="en-US" sz="3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split orient="vert"/>
      </p:transition>
    </mc:Choice>
    <mc:Fallback>
      <p:transition spd="slow" advClick="0" advTm="5000">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任意多边形 4"/>
          <p:cNvSpPr>
            <a:spLocks noChangeArrowheads="1"/>
          </p:cNvSpPr>
          <p:nvPr/>
        </p:nvSpPr>
        <p:spPr bwMode="auto">
          <a:xfrm>
            <a:off x="11656884" y="6162675"/>
            <a:ext cx="634804" cy="400050"/>
          </a:xfrm>
          <a:custGeom>
            <a:avLst/>
            <a:gdLst>
              <a:gd name="T0" fmla="*/ 154365 w 808522"/>
              <a:gd name="T1" fmla="*/ 0 h 510140"/>
              <a:gd name="T2" fmla="*/ 157334 w 808522"/>
              <a:gd name="T3" fmla="*/ 0 h 510140"/>
              <a:gd name="T4" fmla="*/ 498719 w 808522"/>
              <a:gd name="T5" fmla="*/ 0 h 510140"/>
              <a:gd name="T6" fmla="*/ 498719 w 808522"/>
              <a:gd name="T7" fmla="*/ 313717 h 510140"/>
              <a:gd name="T8" fmla="*/ 157341 w 808522"/>
              <a:gd name="T9" fmla="*/ 313717 h 510140"/>
              <a:gd name="T10" fmla="*/ 157334 w 808522"/>
              <a:gd name="T11" fmla="*/ 313718 h 510140"/>
              <a:gd name="T12" fmla="*/ 157328 w 808522"/>
              <a:gd name="T13" fmla="*/ 313717 h 510140"/>
              <a:gd name="T14" fmla="*/ 154365 w 808522"/>
              <a:gd name="T15" fmla="*/ 313717 h 510140"/>
              <a:gd name="T16" fmla="*/ 154365 w 808522"/>
              <a:gd name="T17" fmla="*/ 313420 h 510140"/>
              <a:gd name="T18" fmla="*/ 125625 w 808522"/>
              <a:gd name="T19" fmla="*/ 310531 h 510140"/>
              <a:gd name="T20" fmla="*/ 0 w 808522"/>
              <a:gd name="T21" fmla="*/ 156859 h 510140"/>
              <a:gd name="T22" fmla="*/ 125625 w 808522"/>
              <a:gd name="T23" fmla="*/ 3187 h 510140"/>
              <a:gd name="T24" fmla="*/ 154365 w 808522"/>
              <a:gd name="T25" fmla="*/ 298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lnTo>
                  <a:pt x="250256" y="0"/>
                </a:lnTo>
                <a:close/>
              </a:path>
            </a:pathLst>
          </a:custGeom>
          <a:solidFill>
            <a:srgbClr val="F2F2F2">
              <a:alpha val="29803"/>
            </a:srgbClr>
          </a:solidFill>
          <a:ln>
            <a:noFill/>
          </a:ln>
          <a:extLst>
            <a:ext uri="{91240B29-F687-4F45-9708-019B960494DF}">
              <a14:hiddenLine xmlns:a14="http://schemas.microsoft.com/office/drawing/2010/main" w="12700">
                <a:solidFill>
                  <a:srgbClr val="000000"/>
                </a:solidFill>
                <a:bevel/>
              </a14:hiddenLine>
            </a:ext>
          </a:extLst>
        </p:spPr>
        <p:txBody>
          <a:bodyPr lIns="91412" tIns="45706" rIns="91412" bIns="45706" anchor="ctr"/>
          <a:lstStyle/>
          <a:p>
            <a:pPr fontAlgn="base">
              <a:spcBef>
                <a:spcPct val="0"/>
              </a:spcBef>
              <a:spcAft>
                <a:spcPct val="0"/>
              </a:spcAft>
              <a:buFont typeface="Arial" panose="020B0604020202020204" pitchFamily="34" charset="0"/>
              <a:buNone/>
            </a:pPr>
            <a:endParaRPr lang="zh-CN" altLang="en-US" sz="2400">
              <a:solidFill>
                <a:prstClr val="black"/>
              </a:solidFill>
              <a:cs typeface="+mn-ea"/>
              <a:sym typeface="+mn-lt"/>
            </a:endParaRPr>
          </a:p>
        </p:txBody>
      </p:sp>
      <p:sp>
        <p:nvSpPr>
          <p:cNvPr id="32772" name="TextBox 15"/>
          <p:cNvSpPr>
            <a:spLocks noChangeArrowheads="1"/>
          </p:cNvSpPr>
          <p:nvPr/>
        </p:nvSpPr>
        <p:spPr bwMode="auto">
          <a:xfrm>
            <a:off x="11736236" y="6208715"/>
            <a:ext cx="453885" cy="29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38" tIns="34268" rIns="68538" bIns="34268">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r>
              <a:rPr lang="zh-CN" altLang="zh-CN" sz="1465" dirty="0">
                <a:solidFill>
                  <a:prstClr val="white"/>
                </a:solidFill>
                <a:latin typeface="+mn-lt"/>
                <a:ea typeface="+mn-ea"/>
                <a:cs typeface="+mn-ea"/>
                <a:sym typeface="+mn-lt"/>
              </a:rPr>
              <a:t>* </a:t>
            </a:r>
            <a:endParaRPr lang="zh-CN" altLang="zh-CN" sz="1465" b="1" dirty="0">
              <a:solidFill>
                <a:prstClr val="white"/>
              </a:solidFill>
              <a:latin typeface="+mn-lt"/>
              <a:ea typeface="+mn-ea"/>
              <a:cs typeface="+mn-ea"/>
              <a:sym typeface="+mn-lt"/>
            </a:endParaRPr>
          </a:p>
        </p:txBody>
      </p:sp>
      <p:sp>
        <p:nvSpPr>
          <p:cNvPr id="9226" name="矩形 22"/>
          <p:cNvSpPr>
            <a:spLocks noChangeArrowheads="1"/>
          </p:cNvSpPr>
          <p:nvPr/>
        </p:nvSpPr>
        <p:spPr bwMode="auto">
          <a:xfrm>
            <a:off x="6516558" y="2355380"/>
            <a:ext cx="5673561" cy="3016250"/>
          </a:xfrm>
          <a:prstGeom prst="rect">
            <a:avLst/>
          </a:prstGeom>
          <a:solidFill>
            <a:schemeClr val="bg1">
              <a:lumMod val="95000"/>
              <a:alpha val="29803"/>
            </a:schemeClr>
          </a:solidFill>
          <a:ln>
            <a:noFill/>
          </a:ln>
        </p:spPr>
        <p:txBody>
          <a:bodyPr lIns="121882" tIns="60941" rIns="121882" bIns="60941"/>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fontAlgn="base" hangingPunct="1">
              <a:lnSpc>
                <a:spcPct val="100000"/>
              </a:lnSpc>
              <a:spcBef>
                <a:spcPct val="0"/>
              </a:spcBef>
              <a:spcAft>
                <a:spcPct val="0"/>
              </a:spcAft>
              <a:buFont typeface="Arial" panose="020B0604020202020204" pitchFamily="34" charset="0"/>
              <a:buNone/>
            </a:pPr>
            <a:endParaRPr lang="zh-CN" altLang="zh-CN" sz="2400" dirty="0">
              <a:solidFill>
                <a:prstClr val="black"/>
              </a:solidFill>
              <a:latin typeface="+mn-lt"/>
              <a:ea typeface="+mn-ea"/>
              <a:cs typeface="+mn-ea"/>
              <a:sym typeface="+mn-lt"/>
            </a:endParaRPr>
          </a:p>
        </p:txBody>
      </p:sp>
      <p:pic>
        <p:nvPicPr>
          <p:cNvPr id="7" name="图片 6" descr="功能结构图"/>
          <p:cNvPicPr>
            <a:picLocks noChangeAspect="1"/>
          </p:cNvPicPr>
          <p:nvPr/>
        </p:nvPicPr>
        <p:blipFill>
          <a:blip r:embed="rId1"/>
          <a:stretch>
            <a:fillRect/>
          </a:stretch>
        </p:blipFill>
        <p:spPr>
          <a:xfrm>
            <a:off x="528320" y="-562610"/>
            <a:ext cx="11135360" cy="8147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39"/>
          <p:cNvSpPr txBox="1"/>
          <p:nvPr/>
        </p:nvSpPr>
        <p:spPr>
          <a:xfrm>
            <a:off x="686435" y="-61595"/>
            <a:ext cx="10820400" cy="2714625"/>
          </a:xfrm>
          <a:prstGeom prst="rect">
            <a:avLst/>
          </a:prstGeom>
          <a:noFill/>
        </p:spPr>
        <p:txBody>
          <a:bodyPr wrap="none" lIns="0" tIns="0" rIns="383948" bIns="0" anchor="ctr" anchorCtr="0">
            <a:noAutofit/>
          </a:bodyPr>
          <a:lstStyle/>
          <a:p>
            <a:pPr indent="0" algn="l" fontAlgn="auto">
              <a:buFont typeface="Arial" panose="020B0604020202020204" pitchFamily="34" charset="0"/>
              <a:buNone/>
            </a:pP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SpringMVC ：具有清晰的角色分配 ，分工明细和Spring框架无缝结合</a:t>
            </a:r>
            <a:endParaRPr lang="zh-CN" altLang="en-US" sz="2800" dirty="0">
              <a:solidFill>
                <a:schemeClr val="tx1">
                  <a:lumMod val="75000"/>
                </a:schemeClr>
              </a:solidFill>
              <a:latin typeface="华文楷体" panose="02010600040101010101" charset="-122"/>
              <a:ea typeface="华文楷体" panose="02010600040101010101" charset="-122"/>
              <a:cs typeface="+mn-ea"/>
              <a:sym typeface="+mn-lt"/>
            </a:endParaRPr>
          </a:p>
          <a:p>
            <a:pPr indent="0" algn="l" fontAlgn="auto">
              <a:buFont typeface="Arial" panose="020B0604020202020204" pitchFamily="34" charset="0"/>
              <a:buNone/>
            </a:pP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是当前非常流行的框架，并且已经成为了大多数企业优先选择的框架</a:t>
            </a:r>
            <a:endParaRPr lang="zh-CN" altLang="en-US" sz="2800" dirty="0">
              <a:solidFill>
                <a:schemeClr val="tx1">
                  <a:lumMod val="75000"/>
                </a:schemeClr>
              </a:solidFill>
              <a:latin typeface="华文楷体" panose="02010600040101010101" charset="-122"/>
              <a:ea typeface="华文楷体" panose="02010600040101010101" charset="-122"/>
              <a:cs typeface="+mn-ea"/>
              <a:sym typeface="+mn-lt"/>
            </a:endParaRPr>
          </a:p>
        </p:txBody>
      </p:sp>
      <p:sp>
        <p:nvSpPr>
          <p:cNvPr id="59" name="TextBox 8"/>
          <p:cNvSpPr txBox="1"/>
          <p:nvPr/>
        </p:nvSpPr>
        <p:spPr>
          <a:xfrm>
            <a:off x="2602230" y="278130"/>
            <a:ext cx="6987540" cy="492125"/>
          </a:xfrm>
          <a:prstGeom prst="rect">
            <a:avLst/>
          </a:prstGeom>
          <a:noFill/>
        </p:spPr>
        <p:txBody>
          <a:bodyPr wrap="square" lIns="0" tIns="0" rIns="0" bIns="0" rtlCol="0" anchor="ctr">
            <a:spAutoFit/>
          </a:bodyPr>
          <a:lstStyle/>
          <a:p>
            <a:pPr algn="ctr"/>
            <a:r>
              <a:rPr lang="zh-CN" altLang="en-US" sz="3200" dirty="0">
                <a:solidFill>
                  <a:schemeClr val="tx1">
                    <a:lumMod val="75000"/>
                    <a:lumOff val="25000"/>
                  </a:schemeClr>
                </a:solidFill>
                <a:latin typeface="华文楷体" panose="02010600040101010101" charset="-122"/>
                <a:ea typeface="华文楷体" panose="02010600040101010101" charset="-122"/>
                <a:cs typeface="+mn-ea"/>
                <a:sym typeface="+mn-lt"/>
              </a:rPr>
              <a:t>采用的核心技术</a:t>
            </a:r>
            <a:endParaRPr lang="zh-CN" altLang="en-US" sz="3200" dirty="0">
              <a:solidFill>
                <a:schemeClr val="tx1">
                  <a:lumMod val="75000"/>
                  <a:lumOff val="25000"/>
                </a:schemeClr>
              </a:solidFill>
              <a:latin typeface="华文楷体" panose="02010600040101010101" charset="-122"/>
              <a:ea typeface="华文楷体" panose="02010600040101010101" charset="-122"/>
              <a:cs typeface="+mn-ea"/>
              <a:sym typeface="+mn-lt"/>
            </a:endParaRPr>
          </a:p>
        </p:txBody>
      </p:sp>
      <p:grpSp>
        <p:nvGrpSpPr>
          <p:cNvPr id="60" name="组合 59"/>
          <p:cNvGrpSpPr/>
          <p:nvPr/>
        </p:nvGrpSpPr>
        <p:grpSpPr>
          <a:xfrm>
            <a:off x="957205" y="523783"/>
            <a:ext cx="10507461" cy="0"/>
            <a:chOff x="1028775" y="591989"/>
            <a:chExt cx="11086097" cy="0"/>
          </a:xfrm>
        </p:grpSpPr>
        <p:cxnSp>
          <p:nvCxnSpPr>
            <p:cNvPr id="61" name="直接连接符 60"/>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descr="1582310-20190318180539329-638684296 (1)"/>
          <p:cNvPicPr>
            <a:picLocks noChangeAspect="1"/>
          </p:cNvPicPr>
          <p:nvPr/>
        </p:nvPicPr>
        <p:blipFill>
          <a:blip r:embed="rId1"/>
          <a:stretch>
            <a:fillRect/>
          </a:stretch>
        </p:blipFill>
        <p:spPr>
          <a:xfrm>
            <a:off x="1062355" y="2059940"/>
            <a:ext cx="9744075" cy="4281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8"/>
          <p:cNvSpPr txBox="1"/>
          <p:nvPr/>
        </p:nvSpPr>
        <p:spPr>
          <a:xfrm>
            <a:off x="4280420" y="178945"/>
            <a:ext cx="3621405" cy="276999"/>
          </a:xfrm>
          <a:prstGeom prst="rect">
            <a:avLst/>
          </a:prstGeom>
          <a:noFill/>
        </p:spPr>
        <p:txBody>
          <a:bodyPr wrap="square" lIns="0" tIns="0" rIns="0" bIns="0" rtlCol="0" anchor="ctr">
            <a:spAutoFit/>
          </a:bodyPr>
          <a:lstStyle/>
          <a:p>
            <a:pPr algn="ctr"/>
            <a:r>
              <a:rPr lang="zh-CN" altLang="en-US" b="1" dirty="0"/>
              <a:t>登录注册页面展示</a:t>
            </a:r>
            <a:endParaRPr lang="zh-CN" altLang="en-US" b="1" dirty="0"/>
          </a:p>
        </p:txBody>
      </p:sp>
      <p:grpSp>
        <p:nvGrpSpPr>
          <p:cNvPr id="20" name="组合 19"/>
          <p:cNvGrpSpPr/>
          <p:nvPr/>
        </p:nvGrpSpPr>
        <p:grpSpPr>
          <a:xfrm>
            <a:off x="759720" y="277403"/>
            <a:ext cx="10507461" cy="0"/>
            <a:chOff x="1028775" y="591989"/>
            <a:chExt cx="11086097" cy="0"/>
          </a:xfrm>
        </p:grpSpPr>
        <p:cxnSp>
          <p:nvCxnSpPr>
            <p:cNvPr id="21" name="直接连接符 20"/>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a:blip r:embed="rId1"/>
          <a:srcRect l="7532" t="14516" r="22547" b="26847"/>
          <a:stretch>
            <a:fillRect/>
          </a:stretch>
        </p:blipFill>
        <p:spPr>
          <a:xfrm>
            <a:off x="1251293" y="814425"/>
            <a:ext cx="9833008" cy="60917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cover/>
      </p:transition>
    </mc:Choice>
    <mc:Fallback>
      <p:transition spd="slow" advClick="0" advTm="0">
        <p:cove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9720" y="277403"/>
            <a:ext cx="10507461" cy="0"/>
            <a:chOff x="1028775" y="591989"/>
            <a:chExt cx="11086097" cy="0"/>
          </a:xfrm>
        </p:grpSpPr>
        <p:cxnSp>
          <p:nvCxnSpPr>
            <p:cNvPr id="3" name="直接连接符 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283242" y="105878"/>
            <a:ext cx="3662643" cy="368300"/>
          </a:xfrm>
          <a:prstGeom prst="rect">
            <a:avLst/>
          </a:prstGeom>
          <a:noFill/>
        </p:spPr>
        <p:txBody>
          <a:bodyPr wrap="square" rtlCol="0">
            <a:spAutoFit/>
          </a:bodyPr>
          <a:lstStyle/>
          <a:p>
            <a:pPr algn="ctr"/>
            <a:r>
              <a:rPr lang="zh-CN" altLang="en-US" b="1" dirty="0"/>
              <a:t>用户设置页面</a:t>
            </a:r>
            <a:endParaRPr lang="zh-CN" altLang="en-US" b="1" dirty="0"/>
          </a:p>
        </p:txBody>
      </p:sp>
      <p:pic>
        <p:nvPicPr>
          <p:cNvPr id="7" name="图片 6"/>
          <p:cNvPicPr>
            <a:picLocks noChangeAspect="1"/>
          </p:cNvPicPr>
          <p:nvPr/>
        </p:nvPicPr>
        <p:blipFill>
          <a:blip r:embed="rId1"/>
          <a:srcRect l="8056" t="10215" r="6152" b="18998"/>
          <a:stretch>
            <a:fillRect/>
          </a:stretch>
        </p:blipFill>
        <p:spPr>
          <a:xfrm>
            <a:off x="614680" y="739140"/>
            <a:ext cx="10652125" cy="5379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9720" y="277403"/>
            <a:ext cx="10507461" cy="0"/>
            <a:chOff x="1028775" y="591989"/>
            <a:chExt cx="11086097" cy="0"/>
          </a:xfrm>
        </p:grpSpPr>
        <p:cxnSp>
          <p:nvCxnSpPr>
            <p:cNvPr id="3" name="直接连接符 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1"/>
          <a:srcRect l="8993" t="13894" r="8398" b="23060"/>
          <a:stretch>
            <a:fillRect/>
          </a:stretch>
        </p:blipFill>
        <p:spPr>
          <a:xfrm>
            <a:off x="759720" y="826943"/>
            <a:ext cx="10314327" cy="5424666"/>
          </a:xfrm>
          <a:prstGeom prst="rect">
            <a:avLst/>
          </a:prstGeom>
        </p:spPr>
      </p:pic>
      <p:sp>
        <p:nvSpPr>
          <p:cNvPr id="6" name="文本框 5"/>
          <p:cNvSpPr txBox="1"/>
          <p:nvPr/>
        </p:nvSpPr>
        <p:spPr>
          <a:xfrm>
            <a:off x="4283242" y="105878"/>
            <a:ext cx="3662643" cy="369332"/>
          </a:xfrm>
          <a:prstGeom prst="rect">
            <a:avLst/>
          </a:prstGeom>
          <a:noFill/>
        </p:spPr>
        <p:txBody>
          <a:bodyPr wrap="square" rtlCol="0">
            <a:spAutoFit/>
          </a:bodyPr>
          <a:lstStyle/>
          <a:p>
            <a:pPr algn="ctr"/>
            <a:r>
              <a:rPr lang="zh-CN" altLang="en-US" b="1" dirty="0"/>
              <a:t>支付成功页面</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设计师MC：ID 29795607库_组合 9"/>
          <p:cNvGrpSpPr/>
          <p:nvPr>
            <p:custDataLst>
              <p:tags r:id="rId1"/>
            </p:custDataLst>
          </p:nvPr>
        </p:nvGrpSpPr>
        <p:grpSpPr>
          <a:xfrm>
            <a:off x="911137" y="2538446"/>
            <a:ext cx="10138239" cy="109692"/>
            <a:chOff x="1577370" y="3387126"/>
            <a:chExt cx="9271158" cy="109692"/>
          </a:xfrm>
        </p:grpSpPr>
        <p:cxnSp>
          <p:nvCxnSpPr>
            <p:cNvPr id="36" name="Straight Arrow Connector 13"/>
            <p:cNvCxnSpPr/>
            <p:nvPr/>
          </p:nvCxnSpPr>
          <p:spPr>
            <a:xfrm>
              <a:off x="1637281" y="3448113"/>
              <a:ext cx="9211247" cy="0"/>
            </a:xfrm>
            <a:prstGeom prst="straightConnector1">
              <a:avLst/>
            </a:prstGeom>
            <a:ln w="19050">
              <a:solidFill>
                <a:srgbClr val="BEBEBE"/>
              </a:solidFill>
              <a:tailEnd type="triangle"/>
            </a:ln>
          </p:spPr>
          <p:style>
            <a:lnRef idx="1">
              <a:schemeClr val="accent1"/>
            </a:lnRef>
            <a:fillRef idx="0">
              <a:schemeClr val="accent1"/>
            </a:fillRef>
            <a:effectRef idx="0">
              <a:schemeClr val="accent1"/>
            </a:effectRef>
            <a:fontRef idx="minor">
              <a:schemeClr val="tx1"/>
            </a:fontRef>
          </p:style>
        </p:cxnSp>
        <p:sp>
          <p:nvSpPr>
            <p:cNvPr id="37" name="Oval 14"/>
            <p:cNvSpPr/>
            <p:nvPr/>
          </p:nvSpPr>
          <p:spPr>
            <a:xfrm>
              <a:off x="1577370" y="3387126"/>
              <a:ext cx="109692" cy="109692"/>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grpSp>
        <p:nvGrpSpPr>
          <p:cNvPr id="6" name="Group 1"/>
          <p:cNvGrpSpPr/>
          <p:nvPr/>
        </p:nvGrpSpPr>
        <p:grpSpPr>
          <a:xfrm>
            <a:off x="2792338" y="1778776"/>
            <a:ext cx="1785201" cy="2054216"/>
            <a:chOff x="1928738" y="1778771"/>
            <a:chExt cx="1785201" cy="2054216"/>
          </a:xfrm>
        </p:grpSpPr>
        <p:sp>
          <p:nvSpPr>
            <p:cNvPr id="27" name="Oval 10"/>
            <p:cNvSpPr/>
            <p:nvPr/>
          </p:nvSpPr>
          <p:spPr>
            <a:xfrm>
              <a:off x="1928738" y="2047786"/>
              <a:ext cx="1785201" cy="17852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8" name="Oval 6"/>
            <p:cNvSpPr/>
            <p:nvPr/>
          </p:nvSpPr>
          <p:spPr>
            <a:xfrm>
              <a:off x="2463244" y="1778771"/>
              <a:ext cx="703603" cy="706080"/>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en-US" altLang="zh-CN" b="1">
                  <a:solidFill>
                    <a:schemeClr val="bg1"/>
                  </a:solidFill>
                  <a:cs typeface="+mn-ea"/>
                  <a:sym typeface="+mn-lt"/>
                </a:rPr>
                <a:t>01</a:t>
              </a:r>
              <a:endParaRPr lang="en-US" altLang="zh-CN" b="1">
                <a:solidFill>
                  <a:schemeClr val="bg1"/>
                </a:solidFill>
                <a:cs typeface="+mn-ea"/>
                <a:sym typeface="+mn-lt"/>
              </a:endParaRPr>
            </a:p>
          </p:txBody>
        </p:sp>
        <p:sp>
          <p:nvSpPr>
            <p:cNvPr id="29" name="Freeform: Shape 20"/>
            <p:cNvSpPr/>
            <p:nvPr/>
          </p:nvSpPr>
          <p:spPr bwMode="auto">
            <a:xfrm>
              <a:off x="2560063" y="2685844"/>
              <a:ext cx="509967" cy="487037"/>
            </a:xfrm>
            <a:custGeom>
              <a:avLst/>
              <a:gdLst>
                <a:gd name="T0" fmla="*/ 116 w 233"/>
                <a:gd name="T1" fmla="*/ 222 h 222"/>
                <a:gd name="T2" fmla="*/ 35 w 233"/>
                <a:gd name="T3" fmla="*/ 222 h 222"/>
                <a:gd name="T4" fmla="*/ 12 w 233"/>
                <a:gd name="T5" fmla="*/ 213 h 222"/>
                <a:gd name="T6" fmla="*/ 0 w 233"/>
                <a:gd name="T7" fmla="*/ 185 h 222"/>
                <a:gd name="T8" fmla="*/ 0 w 233"/>
                <a:gd name="T9" fmla="*/ 66 h 222"/>
                <a:gd name="T10" fmla="*/ 17 w 233"/>
                <a:gd name="T11" fmla="*/ 37 h 222"/>
                <a:gd name="T12" fmla="*/ 31 w 233"/>
                <a:gd name="T13" fmla="*/ 34 h 222"/>
                <a:gd name="T14" fmla="*/ 40 w 233"/>
                <a:gd name="T15" fmla="*/ 33 h 222"/>
                <a:gd name="T16" fmla="*/ 53 w 233"/>
                <a:gd name="T17" fmla="*/ 24 h 222"/>
                <a:gd name="T18" fmla="*/ 61 w 233"/>
                <a:gd name="T19" fmla="*/ 8 h 222"/>
                <a:gd name="T20" fmla="*/ 68 w 233"/>
                <a:gd name="T21" fmla="*/ 1 h 222"/>
                <a:gd name="T22" fmla="*/ 73 w 233"/>
                <a:gd name="T23" fmla="*/ 0 h 222"/>
                <a:gd name="T24" fmla="*/ 155 w 233"/>
                <a:gd name="T25" fmla="*/ 0 h 222"/>
                <a:gd name="T26" fmla="*/ 161 w 233"/>
                <a:gd name="T27" fmla="*/ 0 h 222"/>
                <a:gd name="T28" fmla="*/ 171 w 233"/>
                <a:gd name="T29" fmla="*/ 8 h 222"/>
                <a:gd name="T30" fmla="*/ 179 w 233"/>
                <a:gd name="T31" fmla="*/ 24 h 222"/>
                <a:gd name="T32" fmla="*/ 195 w 233"/>
                <a:gd name="T33" fmla="*/ 33 h 222"/>
                <a:gd name="T34" fmla="*/ 210 w 233"/>
                <a:gd name="T35" fmla="*/ 35 h 222"/>
                <a:gd name="T36" fmla="*/ 228 w 233"/>
                <a:gd name="T37" fmla="*/ 48 h 222"/>
                <a:gd name="T38" fmla="*/ 233 w 233"/>
                <a:gd name="T39" fmla="*/ 66 h 222"/>
                <a:gd name="T40" fmla="*/ 233 w 233"/>
                <a:gd name="T41" fmla="*/ 185 h 222"/>
                <a:gd name="T42" fmla="*/ 226 w 233"/>
                <a:gd name="T43" fmla="*/ 207 h 222"/>
                <a:gd name="T44" fmla="*/ 198 w 233"/>
                <a:gd name="T45" fmla="*/ 222 h 222"/>
                <a:gd name="T46" fmla="*/ 116 w 233"/>
                <a:gd name="T47" fmla="*/ 222 h 222"/>
                <a:gd name="T48" fmla="*/ 116 w 233"/>
                <a:gd name="T49" fmla="*/ 61 h 222"/>
                <a:gd name="T50" fmla="*/ 55 w 233"/>
                <a:gd name="T51" fmla="*/ 122 h 222"/>
                <a:gd name="T52" fmla="*/ 116 w 233"/>
                <a:gd name="T53" fmla="*/ 183 h 222"/>
                <a:gd name="T54" fmla="*/ 177 w 233"/>
                <a:gd name="T55" fmla="*/ 122 h 222"/>
                <a:gd name="T56" fmla="*/ 116 w 233"/>
                <a:gd name="T57" fmla="*/ 61 h 222"/>
                <a:gd name="T58" fmla="*/ 194 w 233"/>
                <a:gd name="T59" fmla="*/ 61 h 222"/>
                <a:gd name="T60" fmla="*/ 189 w 233"/>
                <a:gd name="T61" fmla="*/ 56 h 222"/>
                <a:gd name="T62" fmla="*/ 183 w 233"/>
                <a:gd name="T63" fmla="*/ 61 h 222"/>
                <a:gd name="T64" fmla="*/ 188 w 233"/>
                <a:gd name="T65" fmla="*/ 67 h 222"/>
                <a:gd name="T66" fmla="*/ 194 w 233"/>
                <a:gd name="T67" fmla="*/ 6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3" h="222">
                  <a:moveTo>
                    <a:pt x="116" y="222"/>
                  </a:moveTo>
                  <a:cubicBezTo>
                    <a:pt x="89" y="222"/>
                    <a:pt x="62" y="222"/>
                    <a:pt x="35" y="222"/>
                  </a:cubicBezTo>
                  <a:cubicBezTo>
                    <a:pt x="26" y="222"/>
                    <a:pt x="18" y="219"/>
                    <a:pt x="12" y="213"/>
                  </a:cubicBezTo>
                  <a:cubicBezTo>
                    <a:pt x="3" y="205"/>
                    <a:pt x="0" y="196"/>
                    <a:pt x="0" y="185"/>
                  </a:cubicBezTo>
                  <a:cubicBezTo>
                    <a:pt x="0" y="145"/>
                    <a:pt x="0" y="106"/>
                    <a:pt x="0" y="66"/>
                  </a:cubicBezTo>
                  <a:cubicBezTo>
                    <a:pt x="0" y="53"/>
                    <a:pt x="6" y="43"/>
                    <a:pt x="17" y="37"/>
                  </a:cubicBezTo>
                  <a:cubicBezTo>
                    <a:pt x="21" y="35"/>
                    <a:pt x="26" y="34"/>
                    <a:pt x="31" y="34"/>
                  </a:cubicBezTo>
                  <a:cubicBezTo>
                    <a:pt x="34" y="33"/>
                    <a:pt x="37" y="34"/>
                    <a:pt x="40" y="33"/>
                  </a:cubicBezTo>
                  <a:cubicBezTo>
                    <a:pt x="46" y="33"/>
                    <a:pt x="51" y="29"/>
                    <a:pt x="53" y="24"/>
                  </a:cubicBezTo>
                  <a:cubicBezTo>
                    <a:pt x="56" y="19"/>
                    <a:pt x="59" y="14"/>
                    <a:pt x="61" y="8"/>
                  </a:cubicBezTo>
                  <a:cubicBezTo>
                    <a:pt x="63" y="5"/>
                    <a:pt x="65" y="3"/>
                    <a:pt x="68" y="1"/>
                  </a:cubicBezTo>
                  <a:cubicBezTo>
                    <a:pt x="70" y="1"/>
                    <a:pt x="72" y="0"/>
                    <a:pt x="73" y="0"/>
                  </a:cubicBezTo>
                  <a:cubicBezTo>
                    <a:pt x="101" y="0"/>
                    <a:pt x="128" y="0"/>
                    <a:pt x="155" y="0"/>
                  </a:cubicBezTo>
                  <a:cubicBezTo>
                    <a:pt x="157" y="0"/>
                    <a:pt x="159" y="0"/>
                    <a:pt x="161" y="0"/>
                  </a:cubicBezTo>
                  <a:cubicBezTo>
                    <a:pt x="166" y="1"/>
                    <a:pt x="169" y="4"/>
                    <a:pt x="171" y="8"/>
                  </a:cubicBezTo>
                  <a:cubicBezTo>
                    <a:pt x="174" y="13"/>
                    <a:pt x="176" y="19"/>
                    <a:pt x="179" y="24"/>
                  </a:cubicBezTo>
                  <a:cubicBezTo>
                    <a:pt x="183" y="30"/>
                    <a:pt x="188" y="33"/>
                    <a:pt x="195" y="33"/>
                  </a:cubicBezTo>
                  <a:cubicBezTo>
                    <a:pt x="200" y="33"/>
                    <a:pt x="205" y="33"/>
                    <a:pt x="210" y="35"/>
                  </a:cubicBezTo>
                  <a:cubicBezTo>
                    <a:pt x="218" y="37"/>
                    <a:pt x="224" y="42"/>
                    <a:pt x="228" y="48"/>
                  </a:cubicBezTo>
                  <a:cubicBezTo>
                    <a:pt x="231" y="54"/>
                    <a:pt x="233" y="60"/>
                    <a:pt x="233" y="66"/>
                  </a:cubicBezTo>
                  <a:cubicBezTo>
                    <a:pt x="233" y="106"/>
                    <a:pt x="233" y="145"/>
                    <a:pt x="233" y="185"/>
                  </a:cubicBezTo>
                  <a:cubicBezTo>
                    <a:pt x="233" y="193"/>
                    <a:pt x="231" y="201"/>
                    <a:pt x="226" y="207"/>
                  </a:cubicBezTo>
                  <a:cubicBezTo>
                    <a:pt x="219" y="216"/>
                    <a:pt x="210" y="222"/>
                    <a:pt x="198" y="222"/>
                  </a:cubicBezTo>
                  <a:cubicBezTo>
                    <a:pt x="171" y="222"/>
                    <a:pt x="143" y="222"/>
                    <a:pt x="116" y="222"/>
                  </a:cubicBezTo>
                  <a:close/>
                  <a:moveTo>
                    <a:pt x="116" y="61"/>
                  </a:moveTo>
                  <a:cubicBezTo>
                    <a:pt x="82" y="61"/>
                    <a:pt x="55" y="89"/>
                    <a:pt x="55" y="122"/>
                  </a:cubicBezTo>
                  <a:cubicBezTo>
                    <a:pt x="55" y="156"/>
                    <a:pt x="83" y="183"/>
                    <a:pt x="116" y="183"/>
                  </a:cubicBezTo>
                  <a:cubicBezTo>
                    <a:pt x="150" y="183"/>
                    <a:pt x="178" y="156"/>
                    <a:pt x="177" y="122"/>
                  </a:cubicBezTo>
                  <a:cubicBezTo>
                    <a:pt x="177" y="88"/>
                    <a:pt x="150" y="61"/>
                    <a:pt x="116" y="61"/>
                  </a:cubicBezTo>
                  <a:close/>
                  <a:moveTo>
                    <a:pt x="194" y="61"/>
                  </a:moveTo>
                  <a:cubicBezTo>
                    <a:pt x="194" y="58"/>
                    <a:pt x="192" y="56"/>
                    <a:pt x="189" y="56"/>
                  </a:cubicBezTo>
                  <a:cubicBezTo>
                    <a:pt x="186" y="56"/>
                    <a:pt x="183" y="58"/>
                    <a:pt x="183" y="61"/>
                  </a:cubicBezTo>
                  <a:cubicBezTo>
                    <a:pt x="183" y="64"/>
                    <a:pt x="185" y="67"/>
                    <a:pt x="188" y="67"/>
                  </a:cubicBezTo>
                  <a:cubicBezTo>
                    <a:pt x="192" y="67"/>
                    <a:pt x="194" y="64"/>
                    <a:pt x="194" y="61"/>
                  </a:cubicBezTo>
                  <a:close/>
                </a:path>
              </a:pathLst>
            </a:custGeom>
            <a:solidFill>
              <a:schemeClr val="bg1"/>
            </a:solidFill>
            <a:ln>
              <a:noFill/>
            </a:ln>
          </p:spPr>
          <p:txBody>
            <a:bodyPr anchor="ctr"/>
            <a:lstStyle/>
            <a:p>
              <a:pPr algn="ctr"/>
              <a:endParaRPr>
                <a:cs typeface="+mn-ea"/>
                <a:sym typeface="+mn-lt"/>
              </a:endParaRPr>
            </a:p>
          </p:txBody>
        </p:sp>
      </p:grpSp>
      <p:grpSp>
        <p:nvGrpSpPr>
          <p:cNvPr id="7" name="Group 5"/>
          <p:cNvGrpSpPr/>
          <p:nvPr/>
        </p:nvGrpSpPr>
        <p:grpSpPr>
          <a:xfrm>
            <a:off x="7150698" y="1778776"/>
            <a:ext cx="1785201" cy="2054216"/>
            <a:chOff x="8069543" y="1778771"/>
            <a:chExt cx="1785201" cy="2054216"/>
          </a:xfrm>
        </p:grpSpPr>
        <p:sp>
          <p:nvSpPr>
            <p:cNvPr id="17" name="Oval 12"/>
            <p:cNvSpPr/>
            <p:nvPr/>
          </p:nvSpPr>
          <p:spPr>
            <a:xfrm>
              <a:off x="8069543" y="2047786"/>
              <a:ext cx="1785201" cy="17852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8" name="Oval 7"/>
            <p:cNvSpPr/>
            <p:nvPr/>
          </p:nvSpPr>
          <p:spPr>
            <a:xfrm>
              <a:off x="8625872" y="1778771"/>
              <a:ext cx="703603" cy="706080"/>
            </a:xfrm>
            <a:prstGeom prst="ellipse">
              <a:avLst/>
            </a:prstGeom>
            <a:solidFill>
              <a:schemeClr val="accent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defRPr/>
              </a:pPr>
              <a:r>
                <a:rPr lang="en-US" altLang="zh-CN" b="1">
                  <a:solidFill>
                    <a:schemeClr val="bg1"/>
                  </a:solidFill>
                  <a:cs typeface="+mn-ea"/>
                  <a:sym typeface="+mn-lt"/>
                </a:rPr>
                <a:t>03</a:t>
              </a:r>
              <a:endParaRPr lang="en-US" altLang="zh-CN" b="1">
                <a:solidFill>
                  <a:schemeClr val="bg1"/>
                </a:solidFill>
                <a:cs typeface="+mn-ea"/>
                <a:sym typeface="+mn-lt"/>
              </a:endParaRPr>
            </a:p>
          </p:txBody>
        </p:sp>
        <p:grpSp>
          <p:nvGrpSpPr>
            <p:cNvPr id="19" name="Group 21"/>
            <p:cNvGrpSpPr>
              <a:grpSpLocks noChangeAspect="1"/>
            </p:cNvGrpSpPr>
            <p:nvPr/>
          </p:nvGrpSpPr>
          <p:grpSpPr bwMode="auto">
            <a:xfrm>
              <a:off x="8742549" y="2685844"/>
              <a:ext cx="432286" cy="480520"/>
              <a:chOff x="5412" y="1650"/>
              <a:chExt cx="475" cy="528"/>
            </a:xfrm>
            <a:solidFill>
              <a:schemeClr val="bg1"/>
            </a:solidFill>
          </p:grpSpPr>
          <p:sp>
            <p:nvSpPr>
              <p:cNvPr id="20" name="Freeform: Shape 22"/>
              <p:cNvSpPr/>
              <p:nvPr/>
            </p:nvSpPr>
            <p:spPr bwMode="auto">
              <a:xfrm>
                <a:off x="5453" y="1650"/>
                <a:ext cx="434" cy="528"/>
              </a:xfrm>
              <a:custGeom>
                <a:avLst/>
                <a:gdLst>
                  <a:gd name="T0" fmla="*/ 21 w 181"/>
                  <a:gd name="T1" fmla="*/ 220 h 220"/>
                  <a:gd name="T2" fmla="*/ 12 w 181"/>
                  <a:gd name="T3" fmla="*/ 215 h 220"/>
                  <a:gd name="T4" fmla="*/ 0 w 181"/>
                  <a:gd name="T5" fmla="*/ 196 h 220"/>
                  <a:gd name="T6" fmla="*/ 1 w 181"/>
                  <a:gd name="T7" fmla="*/ 181 h 220"/>
                  <a:gd name="T8" fmla="*/ 16 w 181"/>
                  <a:gd name="T9" fmla="*/ 180 h 220"/>
                  <a:gd name="T10" fmla="*/ 22 w 181"/>
                  <a:gd name="T11" fmla="*/ 158 h 220"/>
                  <a:gd name="T12" fmla="*/ 2 w 181"/>
                  <a:gd name="T13" fmla="*/ 149 h 220"/>
                  <a:gd name="T14" fmla="*/ 1 w 181"/>
                  <a:gd name="T15" fmla="*/ 118 h 220"/>
                  <a:gd name="T16" fmla="*/ 22 w 181"/>
                  <a:gd name="T17" fmla="*/ 109 h 220"/>
                  <a:gd name="T18" fmla="*/ 11 w 181"/>
                  <a:gd name="T19" fmla="*/ 87 h 220"/>
                  <a:gd name="T20" fmla="*/ 1 w 181"/>
                  <a:gd name="T21" fmla="*/ 86 h 220"/>
                  <a:gd name="T22" fmla="*/ 10 w 181"/>
                  <a:gd name="T23" fmla="*/ 55 h 220"/>
                  <a:gd name="T24" fmla="*/ 24 w 181"/>
                  <a:gd name="T25" fmla="*/ 42 h 220"/>
                  <a:gd name="T26" fmla="*/ 10 w 181"/>
                  <a:gd name="T27" fmla="*/ 24 h 220"/>
                  <a:gd name="T28" fmla="*/ 1 w 181"/>
                  <a:gd name="T29" fmla="*/ 23 h 220"/>
                  <a:gd name="T30" fmla="*/ 2 w 181"/>
                  <a:gd name="T31" fmla="*/ 3 h 220"/>
                  <a:gd name="T32" fmla="*/ 152 w 181"/>
                  <a:gd name="T33" fmla="*/ 0 h 220"/>
                  <a:gd name="T34" fmla="*/ 158 w 181"/>
                  <a:gd name="T35" fmla="*/ 7 h 220"/>
                  <a:gd name="T36" fmla="*/ 162 w 181"/>
                  <a:gd name="T37" fmla="*/ 8 h 220"/>
                  <a:gd name="T38" fmla="*/ 178 w 181"/>
                  <a:gd name="T39" fmla="*/ 10 h 220"/>
                  <a:gd name="T40" fmla="*/ 181 w 181"/>
                  <a:gd name="T41" fmla="*/ 212 h 220"/>
                  <a:gd name="T42" fmla="*/ 178 w 181"/>
                  <a:gd name="T43" fmla="*/ 218 h 220"/>
                  <a:gd name="T44" fmla="*/ 40 w 181"/>
                  <a:gd name="T45" fmla="*/ 118 h 220"/>
                  <a:gd name="T46" fmla="*/ 142 w 181"/>
                  <a:gd name="T47" fmla="*/ 55 h 220"/>
                  <a:gd name="T48" fmla="*/ 40 w 181"/>
                  <a:gd name="T49" fmla="*/ 118 h 220"/>
                  <a:gd name="T50" fmla="*/ 18 w 181"/>
                  <a:gd name="T51" fmla="*/ 201 h 220"/>
                  <a:gd name="T52" fmla="*/ 156 w 181"/>
                  <a:gd name="T53" fmla="*/ 205 h 220"/>
                  <a:gd name="T54" fmla="*/ 165 w 181"/>
                  <a:gd name="T55" fmla="*/ 200 h 220"/>
                  <a:gd name="T56" fmla="*/ 166 w 181"/>
                  <a:gd name="T57" fmla="*/ 19 h 220"/>
                  <a:gd name="T58" fmla="*/ 165 w 181"/>
                  <a:gd name="T59" fmla="*/ 18 h 220"/>
                  <a:gd name="T60" fmla="*/ 158 w 181"/>
                  <a:gd name="T61" fmla="*/ 17 h 220"/>
                  <a:gd name="T62" fmla="*/ 158 w 181"/>
                  <a:gd name="T63" fmla="*/ 188 h 220"/>
                  <a:gd name="T64" fmla="*/ 149 w 181"/>
                  <a:gd name="T65" fmla="*/ 197 h 220"/>
                  <a:gd name="T66" fmla="*/ 16 w 181"/>
                  <a:gd name="T67" fmla="*/ 1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1" h="220">
                    <a:moveTo>
                      <a:pt x="175" y="220"/>
                    </a:moveTo>
                    <a:cubicBezTo>
                      <a:pt x="124" y="220"/>
                      <a:pt x="72" y="220"/>
                      <a:pt x="21" y="220"/>
                    </a:cubicBezTo>
                    <a:cubicBezTo>
                      <a:pt x="21" y="220"/>
                      <a:pt x="21" y="220"/>
                      <a:pt x="21" y="220"/>
                    </a:cubicBezTo>
                    <a:cubicBezTo>
                      <a:pt x="17" y="219"/>
                      <a:pt x="14" y="217"/>
                      <a:pt x="12" y="215"/>
                    </a:cubicBezTo>
                    <a:cubicBezTo>
                      <a:pt x="7" y="210"/>
                      <a:pt x="3" y="204"/>
                      <a:pt x="1" y="197"/>
                    </a:cubicBezTo>
                    <a:cubicBezTo>
                      <a:pt x="0" y="197"/>
                      <a:pt x="0" y="196"/>
                      <a:pt x="0" y="196"/>
                    </a:cubicBezTo>
                    <a:cubicBezTo>
                      <a:pt x="0" y="191"/>
                      <a:pt x="0" y="187"/>
                      <a:pt x="1" y="182"/>
                    </a:cubicBezTo>
                    <a:cubicBezTo>
                      <a:pt x="1" y="182"/>
                      <a:pt x="1" y="182"/>
                      <a:pt x="1" y="181"/>
                    </a:cubicBezTo>
                    <a:cubicBezTo>
                      <a:pt x="3" y="181"/>
                      <a:pt x="5" y="181"/>
                      <a:pt x="7" y="181"/>
                    </a:cubicBezTo>
                    <a:cubicBezTo>
                      <a:pt x="10" y="182"/>
                      <a:pt x="13" y="181"/>
                      <a:pt x="16" y="180"/>
                    </a:cubicBezTo>
                    <a:cubicBezTo>
                      <a:pt x="20" y="178"/>
                      <a:pt x="22" y="174"/>
                      <a:pt x="23" y="170"/>
                    </a:cubicBezTo>
                    <a:cubicBezTo>
                      <a:pt x="24" y="166"/>
                      <a:pt x="24" y="162"/>
                      <a:pt x="22" y="158"/>
                    </a:cubicBezTo>
                    <a:cubicBezTo>
                      <a:pt x="20" y="153"/>
                      <a:pt x="15" y="150"/>
                      <a:pt x="10" y="149"/>
                    </a:cubicBezTo>
                    <a:cubicBezTo>
                      <a:pt x="7" y="149"/>
                      <a:pt x="5" y="149"/>
                      <a:pt x="2" y="149"/>
                    </a:cubicBezTo>
                    <a:cubicBezTo>
                      <a:pt x="1" y="149"/>
                      <a:pt x="1" y="149"/>
                      <a:pt x="1" y="149"/>
                    </a:cubicBezTo>
                    <a:cubicBezTo>
                      <a:pt x="1" y="139"/>
                      <a:pt x="1" y="128"/>
                      <a:pt x="1" y="118"/>
                    </a:cubicBezTo>
                    <a:cubicBezTo>
                      <a:pt x="3" y="118"/>
                      <a:pt x="6" y="118"/>
                      <a:pt x="8" y="118"/>
                    </a:cubicBezTo>
                    <a:cubicBezTo>
                      <a:pt x="14" y="118"/>
                      <a:pt x="19" y="115"/>
                      <a:pt x="22" y="109"/>
                    </a:cubicBezTo>
                    <a:cubicBezTo>
                      <a:pt x="25" y="103"/>
                      <a:pt x="25" y="97"/>
                      <a:pt x="21" y="92"/>
                    </a:cubicBezTo>
                    <a:cubicBezTo>
                      <a:pt x="18" y="89"/>
                      <a:pt x="15" y="87"/>
                      <a:pt x="11" y="87"/>
                    </a:cubicBezTo>
                    <a:cubicBezTo>
                      <a:pt x="9" y="86"/>
                      <a:pt x="5" y="86"/>
                      <a:pt x="2" y="86"/>
                    </a:cubicBezTo>
                    <a:cubicBezTo>
                      <a:pt x="2" y="86"/>
                      <a:pt x="1" y="86"/>
                      <a:pt x="1" y="86"/>
                    </a:cubicBezTo>
                    <a:cubicBezTo>
                      <a:pt x="1" y="76"/>
                      <a:pt x="1" y="66"/>
                      <a:pt x="0" y="55"/>
                    </a:cubicBezTo>
                    <a:cubicBezTo>
                      <a:pt x="4" y="55"/>
                      <a:pt x="7" y="55"/>
                      <a:pt x="10" y="55"/>
                    </a:cubicBezTo>
                    <a:cubicBezTo>
                      <a:pt x="13" y="54"/>
                      <a:pt x="15" y="54"/>
                      <a:pt x="18" y="52"/>
                    </a:cubicBezTo>
                    <a:cubicBezTo>
                      <a:pt x="21" y="49"/>
                      <a:pt x="23" y="46"/>
                      <a:pt x="24" y="42"/>
                    </a:cubicBezTo>
                    <a:cubicBezTo>
                      <a:pt x="24" y="37"/>
                      <a:pt x="23" y="33"/>
                      <a:pt x="21" y="29"/>
                    </a:cubicBezTo>
                    <a:cubicBezTo>
                      <a:pt x="18" y="26"/>
                      <a:pt x="14" y="24"/>
                      <a:pt x="10" y="24"/>
                    </a:cubicBezTo>
                    <a:cubicBezTo>
                      <a:pt x="8" y="23"/>
                      <a:pt x="5" y="23"/>
                      <a:pt x="2" y="23"/>
                    </a:cubicBezTo>
                    <a:cubicBezTo>
                      <a:pt x="1" y="23"/>
                      <a:pt x="1" y="23"/>
                      <a:pt x="1" y="23"/>
                    </a:cubicBezTo>
                    <a:cubicBezTo>
                      <a:pt x="1" y="18"/>
                      <a:pt x="0" y="12"/>
                      <a:pt x="1" y="7"/>
                    </a:cubicBezTo>
                    <a:cubicBezTo>
                      <a:pt x="1" y="6"/>
                      <a:pt x="1" y="4"/>
                      <a:pt x="2" y="3"/>
                    </a:cubicBezTo>
                    <a:cubicBezTo>
                      <a:pt x="3" y="2"/>
                      <a:pt x="5" y="1"/>
                      <a:pt x="7" y="0"/>
                    </a:cubicBezTo>
                    <a:cubicBezTo>
                      <a:pt x="55" y="0"/>
                      <a:pt x="103" y="0"/>
                      <a:pt x="152" y="0"/>
                    </a:cubicBezTo>
                    <a:cubicBezTo>
                      <a:pt x="152" y="0"/>
                      <a:pt x="152" y="0"/>
                      <a:pt x="152" y="0"/>
                    </a:cubicBezTo>
                    <a:cubicBezTo>
                      <a:pt x="155" y="2"/>
                      <a:pt x="157" y="4"/>
                      <a:pt x="158" y="7"/>
                    </a:cubicBezTo>
                    <a:cubicBezTo>
                      <a:pt x="158" y="8"/>
                      <a:pt x="158" y="8"/>
                      <a:pt x="158" y="8"/>
                    </a:cubicBezTo>
                    <a:cubicBezTo>
                      <a:pt x="159" y="8"/>
                      <a:pt x="160" y="8"/>
                      <a:pt x="162" y="8"/>
                    </a:cubicBezTo>
                    <a:cubicBezTo>
                      <a:pt x="166" y="8"/>
                      <a:pt x="170" y="8"/>
                      <a:pt x="174" y="9"/>
                    </a:cubicBezTo>
                    <a:cubicBezTo>
                      <a:pt x="176" y="9"/>
                      <a:pt x="177" y="9"/>
                      <a:pt x="178" y="10"/>
                    </a:cubicBezTo>
                    <a:cubicBezTo>
                      <a:pt x="180" y="12"/>
                      <a:pt x="181" y="15"/>
                      <a:pt x="181" y="18"/>
                    </a:cubicBezTo>
                    <a:cubicBezTo>
                      <a:pt x="181" y="82"/>
                      <a:pt x="181" y="147"/>
                      <a:pt x="181" y="212"/>
                    </a:cubicBezTo>
                    <a:cubicBezTo>
                      <a:pt x="181" y="212"/>
                      <a:pt x="181" y="213"/>
                      <a:pt x="181" y="213"/>
                    </a:cubicBezTo>
                    <a:cubicBezTo>
                      <a:pt x="181" y="215"/>
                      <a:pt x="180" y="217"/>
                      <a:pt x="178" y="218"/>
                    </a:cubicBezTo>
                    <a:cubicBezTo>
                      <a:pt x="177" y="219"/>
                      <a:pt x="176" y="220"/>
                      <a:pt x="175" y="220"/>
                    </a:cubicBezTo>
                    <a:close/>
                    <a:moveTo>
                      <a:pt x="40" y="118"/>
                    </a:moveTo>
                    <a:cubicBezTo>
                      <a:pt x="74" y="118"/>
                      <a:pt x="108" y="118"/>
                      <a:pt x="142" y="118"/>
                    </a:cubicBezTo>
                    <a:cubicBezTo>
                      <a:pt x="142" y="97"/>
                      <a:pt x="142" y="76"/>
                      <a:pt x="142" y="55"/>
                    </a:cubicBezTo>
                    <a:cubicBezTo>
                      <a:pt x="108" y="55"/>
                      <a:pt x="74" y="55"/>
                      <a:pt x="40" y="55"/>
                    </a:cubicBezTo>
                    <a:cubicBezTo>
                      <a:pt x="40" y="76"/>
                      <a:pt x="40" y="97"/>
                      <a:pt x="40" y="118"/>
                    </a:cubicBezTo>
                    <a:close/>
                    <a:moveTo>
                      <a:pt x="16" y="197"/>
                    </a:moveTo>
                    <a:cubicBezTo>
                      <a:pt x="16" y="198"/>
                      <a:pt x="16" y="199"/>
                      <a:pt x="18" y="201"/>
                    </a:cubicBezTo>
                    <a:cubicBezTo>
                      <a:pt x="20" y="203"/>
                      <a:pt x="23" y="205"/>
                      <a:pt x="27" y="205"/>
                    </a:cubicBezTo>
                    <a:cubicBezTo>
                      <a:pt x="70" y="205"/>
                      <a:pt x="113" y="205"/>
                      <a:pt x="156" y="205"/>
                    </a:cubicBezTo>
                    <a:cubicBezTo>
                      <a:pt x="157" y="205"/>
                      <a:pt x="158" y="205"/>
                      <a:pt x="159" y="205"/>
                    </a:cubicBezTo>
                    <a:cubicBezTo>
                      <a:pt x="162" y="204"/>
                      <a:pt x="164" y="203"/>
                      <a:pt x="165" y="200"/>
                    </a:cubicBezTo>
                    <a:cubicBezTo>
                      <a:pt x="166" y="199"/>
                      <a:pt x="166" y="197"/>
                      <a:pt x="166" y="196"/>
                    </a:cubicBezTo>
                    <a:cubicBezTo>
                      <a:pt x="166" y="137"/>
                      <a:pt x="166" y="78"/>
                      <a:pt x="166" y="19"/>
                    </a:cubicBezTo>
                    <a:cubicBezTo>
                      <a:pt x="166" y="19"/>
                      <a:pt x="166" y="19"/>
                      <a:pt x="166" y="18"/>
                    </a:cubicBezTo>
                    <a:cubicBezTo>
                      <a:pt x="166" y="18"/>
                      <a:pt x="166" y="18"/>
                      <a:pt x="165" y="18"/>
                    </a:cubicBezTo>
                    <a:cubicBezTo>
                      <a:pt x="163" y="17"/>
                      <a:pt x="160" y="16"/>
                      <a:pt x="158" y="15"/>
                    </a:cubicBezTo>
                    <a:cubicBezTo>
                      <a:pt x="158" y="16"/>
                      <a:pt x="158" y="16"/>
                      <a:pt x="158" y="17"/>
                    </a:cubicBezTo>
                    <a:cubicBezTo>
                      <a:pt x="158" y="50"/>
                      <a:pt x="158" y="83"/>
                      <a:pt x="158" y="116"/>
                    </a:cubicBezTo>
                    <a:cubicBezTo>
                      <a:pt x="158" y="140"/>
                      <a:pt x="158" y="164"/>
                      <a:pt x="158" y="188"/>
                    </a:cubicBezTo>
                    <a:cubicBezTo>
                      <a:pt x="158" y="189"/>
                      <a:pt x="157" y="191"/>
                      <a:pt x="157" y="192"/>
                    </a:cubicBezTo>
                    <a:cubicBezTo>
                      <a:pt x="155" y="196"/>
                      <a:pt x="153" y="197"/>
                      <a:pt x="149" y="197"/>
                    </a:cubicBezTo>
                    <a:cubicBezTo>
                      <a:pt x="105" y="197"/>
                      <a:pt x="61" y="197"/>
                      <a:pt x="17" y="197"/>
                    </a:cubicBezTo>
                    <a:cubicBezTo>
                      <a:pt x="17" y="197"/>
                      <a:pt x="17" y="197"/>
                      <a:pt x="16"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 name="Freeform: Shape 23"/>
              <p:cNvSpPr/>
              <p:nvPr/>
            </p:nvSpPr>
            <p:spPr bwMode="auto">
              <a:xfrm>
                <a:off x="5491" y="1686"/>
                <a:ext cx="360" cy="456"/>
              </a:xfrm>
              <a:custGeom>
                <a:avLst/>
                <a:gdLst>
                  <a:gd name="T0" fmla="*/ 0 w 150"/>
                  <a:gd name="T1" fmla="*/ 182 h 190"/>
                  <a:gd name="T2" fmla="*/ 1 w 150"/>
                  <a:gd name="T3" fmla="*/ 182 h 190"/>
                  <a:gd name="T4" fmla="*/ 133 w 150"/>
                  <a:gd name="T5" fmla="*/ 182 h 190"/>
                  <a:gd name="T6" fmla="*/ 141 w 150"/>
                  <a:gd name="T7" fmla="*/ 177 h 190"/>
                  <a:gd name="T8" fmla="*/ 142 w 150"/>
                  <a:gd name="T9" fmla="*/ 173 h 190"/>
                  <a:gd name="T10" fmla="*/ 142 w 150"/>
                  <a:gd name="T11" fmla="*/ 101 h 190"/>
                  <a:gd name="T12" fmla="*/ 142 w 150"/>
                  <a:gd name="T13" fmla="*/ 2 h 190"/>
                  <a:gd name="T14" fmla="*/ 142 w 150"/>
                  <a:gd name="T15" fmla="*/ 0 h 190"/>
                  <a:gd name="T16" fmla="*/ 149 w 150"/>
                  <a:gd name="T17" fmla="*/ 3 h 190"/>
                  <a:gd name="T18" fmla="*/ 150 w 150"/>
                  <a:gd name="T19" fmla="*/ 3 h 190"/>
                  <a:gd name="T20" fmla="*/ 150 w 150"/>
                  <a:gd name="T21" fmla="*/ 4 h 190"/>
                  <a:gd name="T22" fmla="*/ 150 w 150"/>
                  <a:gd name="T23" fmla="*/ 181 h 190"/>
                  <a:gd name="T24" fmla="*/ 149 w 150"/>
                  <a:gd name="T25" fmla="*/ 185 h 190"/>
                  <a:gd name="T26" fmla="*/ 143 w 150"/>
                  <a:gd name="T27" fmla="*/ 190 h 190"/>
                  <a:gd name="T28" fmla="*/ 140 w 150"/>
                  <a:gd name="T29" fmla="*/ 190 h 190"/>
                  <a:gd name="T30" fmla="*/ 11 w 150"/>
                  <a:gd name="T31" fmla="*/ 190 h 190"/>
                  <a:gd name="T32" fmla="*/ 2 w 150"/>
                  <a:gd name="T33" fmla="*/ 186 h 190"/>
                  <a:gd name="T34" fmla="*/ 0 w 150"/>
                  <a:gd name="T35"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90">
                    <a:moveTo>
                      <a:pt x="0" y="182"/>
                    </a:moveTo>
                    <a:cubicBezTo>
                      <a:pt x="1" y="182"/>
                      <a:pt x="1" y="182"/>
                      <a:pt x="1" y="182"/>
                    </a:cubicBezTo>
                    <a:cubicBezTo>
                      <a:pt x="45" y="182"/>
                      <a:pt x="89" y="182"/>
                      <a:pt x="133" y="182"/>
                    </a:cubicBezTo>
                    <a:cubicBezTo>
                      <a:pt x="137" y="182"/>
                      <a:pt x="139" y="181"/>
                      <a:pt x="141" y="177"/>
                    </a:cubicBezTo>
                    <a:cubicBezTo>
                      <a:pt x="141" y="176"/>
                      <a:pt x="142" y="174"/>
                      <a:pt x="142" y="173"/>
                    </a:cubicBezTo>
                    <a:cubicBezTo>
                      <a:pt x="142" y="149"/>
                      <a:pt x="142" y="125"/>
                      <a:pt x="142" y="101"/>
                    </a:cubicBezTo>
                    <a:cubicBezTo>
                      <a:pt x="142" y="68"/>
                      <a:pt x="142" y="35"/>
                      <a:pt x="142" y="2"/>
                    </a:cubicBezTo>
                    <a:cubicBezTo>
                      <a:pt x="142" y="1"/>
                      <a:pt x="142" y="1"/>
                      <a:pt x="142" y="0"/>
                    </a:cubicBezTo>
                    <a:cubicBezTo>
                      <a:pt x="144" y="1"/>
                      <a:pt x="147" y="2"/>
                      <a:pt x="149" y="3"/>
                    </a:cubicBezTo>
                    <a:cubicBezTo>
                      <a:pt x="150" y="3"/>
                      <a:pt x="150" y="3"/>
                      <a:pt x="150" y="3"/>
                    </a:cubicBezTo>
                    <a:cubicBezTo>
                      <a:pt x="150" y="4"/>
                      <a:pt x="150" y="4"/>
                      <a:pt x="150" y="4"/>
                    </a:cubicBezTo>
                    <a:cubicBezTo>
                      <a:pt x="150" y="63"/>
                      <a:pt x="150" y="122"/>
                      <a:pt x="150" y="181"/>
                    </a:cubicBezTo>
                    <a:cubicBezTo>
                      <a:pt x="150" y="182"/>
                      <a:pt x="150" y="184"/>
                      <a:pt x="149" y="185"/>
                    </a:cubicBezTo>
                    <a:cubicBezTo>
                      <a:pt x="148" y="188"/>
                      <a:pt x="146" y="189"/>
                      <a:pt x="143" y="190"/>
                    </a:cubicBezTo>
                    <a:cubicBezTo>
                      <a:pt x="142" y="190"/>
                      <a:pt x="141" y="190"/>
                      <a:pt x="140" y="190"/>
                    </a:cubicBezTo>
                    <a:cubicBezTo>
                      <a:pt x="97" y="190"/>
                      <a:pt x="54" y="190"/>
                      <a:pt x="11" y="190"/>
                    </a:cubicBezTo>
                    <a:cubicBezTo>
                      <a:pt x="7" y="190"/>
                      <a:pt x="4" y="188"/>
                      <a:pt x="2" y="186"/>
                    </a:cubicBezTo>
                    <a:cubicBezTo>
                      <a:pt x="0" y="184"/>
                      <a:pt x="0" y="183"/>
                      <a:pt x="0" y="1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Freeform: Shape 24"/>
              <p:cNvSpPr/>
              <p:nvPr/>
            </p:nvSpPr>
            <p:spPr bwMode="auto">
              <a:xfrm>
                <a:off x="5414" y="2026"/>
                <a:ext cx="77" cy="39"/>
              </a:xfrm>
              <a:custGeom>
                <a:avLst/>
                <a:gdLst>
                  <a:gd name="T0" fmla="*/ 16 w 32"/>
                  <a:gd name="T1" fmla="*/ 16 h 16"/>
                  <a:gd name="T2" fmla="*/ 8 w 32"/>
                  <a:gd name="T3" fmla="*/ 16 h 16"/>
                  <a:gd name="T4" fmla="*/ 1 w 32"/>
                  <a:gd name="T5" fmla="*/ 11 h 16"/>
                  <a:gd name="T6" fmla="*/ 3 w 32"/>
                  <a:gd name="T7" fmla="*/ 3 h 16"/>
                  <a:gd name="T8" fmla="*/ 8 w 32"/>
                  <a:gd name="T9" fmla="*/ 0 h 16"/>
                  <a:gd name="T10" fmla="*/ 25 w 32"/>
                  <a:gd name="T11" fmla="*/ 1 h 16"/>
                  <a:gd name="T12" fmla="*/ 32 w 32"/>
                  <a:gd name="T13" fmla="*/ 8 h 16"/>
                  <a:gd name="T14" fmla="*/ 24 w 32"/>
                  <a:gd name="T15" fmla="*/ 16 h 16"/>
                  <a:gd name="T16" fmla="*/ 16 w 32"/>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6">
                    <a:moveTo>
                      <a:pt x="16" y="16"/>
                    </a:moveTo>
                    <a:cubicBezTo>
                      <a:pt x="14" y="16"/>
                      <a:pt x="11" y="16"/>
                      <a:pt x="8" y="16"/>
                    </a:cubicBezTo>
                    <a:cubicBezTo>
                      <a:pt x="5" y="16"/>
                      <a:pt x="3" y="14"/>
                      <a:pt x="1" y="11"/>
                    </a:cubicBezTo>
                    <a:cubicBezTo>
                      <a:pt x="0" y="8"/>
                      <a:pt x="1" y="6"/>
                      <a:pt x="3" y="3"/>
                    </a:cubicBezTo>
                    <a:cubicBezTo>
                      <a:pt x="4" y="1"/>
                      <a:pt x="6" y="1"/>
                      <a:pt x="8" y="0"/>
                    </a:cubicBezTo>
                    <a:cubicBezTo>
                      <a:pt x="14" y="0"/>
                      <a:pt x="19" y="0"/>
                      <a:pt x="25" y="1"/>
                    </a:cubicBezTo>
                    <a:cubicBezTo>
                      <a:pt x="29" y="1"/>
                      <a:pt x="32" y="4"/>
                      <a:pt x="32" y="8"/>
                    </a:cubicBezTo>
                    <a:cubicBezTo>
                      <a:pt x="32" y="13"/>
                      <a:pt x="29" y="16"/>
                      <a:pt x="24" y="16"/>
                    </a:cubicBezTo>
                    <a:cubicBezTo>
                      <a:pt x="22" y="16"/>
                      <a:pt x="19" y="16"/>
                      <a:pt x="1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Freeform: Shape 25"/>
              <p:cNvSpPr/>
              <p:nvPr/>
            </p:nvSpPr>
            <p:spPr bwMode="auto">
              <a:xfrm>
                <a:off x="5412" y="1875"/>
                <a:ext cx="81" cy="39"/>
              </a:xfrm>
              <a:custGeom>
                <a:avLst/>
                <a:gdLst>
                  <a:gd name="T0" fmla="*/ 17 w 34"/>
                  <a:gd name="T1" fmla="*/ 16 h 16"/>
                  <a:gd name="T2" fmla="*/ 9 w 34"/>
                  <a:gd name="T3" fmla="*/ 16 h 16"/>
                  <a:gd name="T4" fmla="*/ 2 w 34"/>
                  <a:gd name="T5" fmla="*/ 6 h 16"/>
                  <a:gd name="T6" fmla="*/ 10 w 34"/>
                  <a:gd name="T7" fmla="*/ 1 h 16"/>
                  <a:gd name="T8" fmla="*/ 25 w 34"/>
                  <a:gd name="T9" fmla="*/ 1 h 16"/>
                  <a:gd name="T10" fmla="*/ 33 w 34"/>
                  <a:gd name="T11" fmla="*/ 7 h 16"/>
                  <a:gd name="T12" fmla="*/ 29 w 34"/>
                  <a:gd name="T13" fmla="*/ 15 h 16"/>
                  <a:gd name="T14" fmla="*/ 25 w 34"/>
                  <a:gd name="T15" fmla="*/ 16 h 16"/>
                  <a:gd name="T16" fmla="*/ 17 w 34"/>
                  <a:gd name="T17" fmla="*/ 16 h 16"/>
                  <a:gd name="T18" fmla="*/ 17 w 34"/>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6">
                    <a:moveTo>
                      <a:pt x="17" y="16"/>
                    </a:moveTo>
                    <a:cubicBezTo>
                      <a:pt x="15" y="16"/>
                      <a:pt x="12" y="16"/>
                      <a:pt x="9" y="16"/>
                    </a:cubicBezTo>
                    <a:cubicBezTo>
                      <a:pt x="4" y="16"/>
                      <a:pt x="0" y="11"/>
                      <a:pt x="2" y="6"/>
                    </a:cubicBezTo>
                    <a:cubicBezTo>
                      <a:pt x="3" y="3"/>
                      <a:pt x="6" y="1"/>
                      <a:pt x="10" y="1"/>
                    </a:cubicBezTo>
                    <a:cubicBezTo>
                      <a:pt x="15" y="0"/>
                      <a:pt x="20" y="0"/>
                      <a:pt x="25" y="1"/>
                    </a:cubicBezTo>
                    <a:cubicBezTo>
                      <a:pt x="29" y="1"/>
                      <a:pt x="32" y="3"/>
                      <a:pt x="33" y="7"/>
                    </a:cubicBezTo>
                    <a:cubicBezTo>
                      <a:pt x="34" y="10"/>
                      <a:pt x="32" y="14"/>
                      <a:pt x="29" y="15"/>
                    </a:cubicBezTo>
                    <a:cubicBezTo>
                      <a:pt x="28" y="16"/>
                      <a:pt x="26" y="16"/>
                      <a:pt x="25" y="16"/>
                    </a:cubicBezTo>
                    <a:cubicBezTo>
                      <a:pt x="22" y="16"/>
                      <a:pt x="20" y="16"/>
                      <a:pt x="17" y="16"/>
                    </a:cubicBezTo>
                    <a:cubicBezTo>
                      <a:pt x="17" y="16"/>
                      <a:pt x="17" y="16"/>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Freeform: Shape 26"/>
              <p:cNvSpPr/>
              <p:nvPr/>
            </p:nvSpPr>
            <p:spPr bwMode="auto">
              <a:xfrm>
                <a:off x="5417" y="1727"/>
                <a:ext cx="76" cy="36"/>
              </a:xfrm>
              <a:custGeom>
                <a:avLst/>
                <a:gdLst>
                  <a:gd name="T0" fmla="*/ 15 w 32"/>
                  <a:gd name="T1" fmla="*/ 15 h 15"/>
                  <a:gd name="T2" fmla="*/ 8 w 32"/>
                  <a:gd name="T3" fmla="*/ 15 h 15"/>
                  <a:gd name="T4" fmla="*/ 0 w 32"/>
                  <a:gd name="T5" fmla="*/ 7 h 15"/>
                  <a:gd name="T6" fmla="*/ 8 w 32"/>
                  <a:gd name="T7" fmla="*/ 0 h 15"/>
                  <a:gd name="T8" fmla="*/ 23 w 32"/>
                  <a:gd name="T9" fmla="*/ 0 h 15"/>
                  <a:gd name="T10" fmla="*/ 31 w 32"/>
                  <a:gd name="T11" fmla="*/ 5 h 15"/>
                  <a:gd name="T12" fmla="*/ 28 w 32"/>
                  <a:gd name="T13" fmla="*/ 14 h 15"/>
                  <a:gd name="T14" fmla="*/ 23 w 32"/>
                  <a:gd name="T15" fmla="*/ 15 h 15"/>
                  <a:gd name="T16" fmla="*/ 15 w 32"/>
                  <a:gd name="T17" fmla="*/ 15 h 15"/>
                  <a:gd name="T18" fmla="*/ 15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15" y="15"/>
                    </a:moveTo>
                    <a:cubicBezTo>
                      <a:pt x="13" y="15"/>
                      <a:pt x="10" y="15"/>
                      <a:pt x="8" y="15"/>
                    </a:cubicBezTo>
                    <a:cubicBezTo>
                      <a:pt x="3" y="15"/>
                      <a:pt x="0" y="12"/>
                      <a:pt x="0" y="7"/>
                    </a:cubicBezTo>
                    <a:cubicBezTo>
                      <a:pt x="0" y="3"/>
                      <a:pt x="3" y="0"/>
                      <a:pt x="8" y="0"/>
                    </a:cubicBezTo>
                    <a:cubicBezTo>
                      <a:pt x="13" y="0"/>
                      <a:pt x="18" y="0"/>
                      <a:pt x="23" y="0"/>
                    </a:cubicBezTo>
                    <a:cubicBezTo>
                      <a:pt x="27" y="0"/>
                      <a:pt x="30" y="2"/>
                      <a:pt x="31" y="5"/>
                    </a:cubicBezTo>
                    <a:cubicBezTo>
                      <a:pt x="32" y="8"/>
                      <a:pt x="31" y="12"/>
                      <a:pt x="28" y="14"/>
                    </a:cubicBezTo>
                    <a:cubicBezTo>
                      <a:pt x="26" y="15"/>
                      <a:pt x="25" y="15"/>
                      <a:pt x="23" y="15"/>
                    </a:cubicBezTo>
                    <a:cubicBezTo>
                      <a:pt x="20" y="15"/>
                      <a:pt x="18" y="15"/>
                      <a:pt x="15" y="15"/>
                    </a:cubicBezTo>
                    <a:cubicBezTo>
                      <a:pt x="15" y="15"/>
                      <a:pt x="15" y="15"/>
                      <a:pt x="1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 name="Freeform: Shape 27"/>
              <p:cNvSpPr/>
              <p:nvPr/>
            </p:nvSpPr>
            <p:spPr bwMode="auto">
              <a:xfrm>
                <a:off x="5585" y="1820"/>
                <a:ext cx="170" cy="19"/>
              </a:xfrm>
              <a:custGeom>
                <a:avLst/>
                <a:gdLst>
                  <a:gd name="T0" fmla="*/ 36 w 71"/>
                  <a:gd name="T1" fmla="*/ 8 h 8"/>
                  <a:gd name="T2" fmla="*/ 5 w 71"/>
                  <a:gd name="T3" fmla="*/ 8 h 8"/>
                  <a:gd name="T4" fmla="*/ 1 w 71"/>
                  <a:gd name="T5" fmla="*/ 5 h 8"/>
                  <a:gd name="T6" fmla="*/ 3 w 71"/>
                  <a:gd name="T7" fmla="*/ 0 h 8"/>
                  <a:gd name="T8" fmla="*/ 5 w 71"/>
                  <a:gd name="T9" fmla="*/ 0 h 8"/>
                  <a:gd name="T10" fmla="*/ 67 w 71"/>
                  <a:gd name="T11" fmla="*/ 0 h 8"/>
                  <a:gd name="T12" fmla="*/ 68 w 71"/>
                  <a:gd name="T13" fmla="*/ 0 h 8"/>
                  <a:gd name="T14" fmla="*/ 71 w 71"/>
                  <a:gd name="T15" fmla="*/ 4 h 8"/>
                  <a:gd name="T16" fmla="*/ 68 w 71"/>
                  <a:gd name="T17" fmla="*/ 8 h 8"/>
                  <a:gd name="T18" fmla="*/ 66 w 71"/>
                  <a:gd name="T19" fmla="*/ 8 h 8"/>
                  <a:gd name="T20" fmla="*/ 36 w 7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
                    <a:moveTo>
                      <a:pt x="36" y="8"/>
                    </a:moveTo>
                    <a:cubicBezTo>
                      <a:pt x="26" y="8"/>
                      <a:pt x="15" y="8"/>
                      <a:pt x="5" y="8"/>
                    </a:cubicBezTo>
                    <a:cubicBezTo>
                      <a:pt x="3" y="8"/>
                      <a:pt x="1" y="7"/>
                      <a:pt x="1" y="5"/>
                    </a:cubicBezTo>
                    <a:cubicBezTo>
                      <a:pt x="0" y="3"/>
                      <a:pt x="1" y="1"/>
                      <a:pt x="3" y="0"/>
                    </a:cubicBezTo>
                    <a:cubicBezTo>
                      <a:pt x="4" y="0"/>
                      <a:pt x="5" y="0"/>
                      <a:pt x="5" y="0"/>
                    </a:cubicBezTo>
                    <a:cubicBezTo>
                      <a:pt x="26" y="0"/>
                      <a:pt x="46" y="0"/>
                      <a:pt x="67" y="0"/>
                    </a:cubicBezTo>
                    <a:cubicBezTo>
                      <a:pt x="67" y="0"/>
                      <a:pt x="68" y="0"/>
                      <a:pt x="68" y="0"/>
                    </a:cubicBezTo>
                    <a:cubicBezTo>
                      <a:pt x="70" y="0"/>
                      <a:pt x="71" y="2"/>
                      <a:pt x="71" y="4"/>
                    </a:cubicBezTo>
                    <a:cubicBezTo>
                      <a:pt x="71" y="6"/>
                      <a:pt x="70" y="7"/>
                      <a:pt x="68" y="8"/>
                    </a:cubicBezTo>
                    <a:cubicBezTo>
                      <a:pt x="68" y="8"/>
                      <a:pt x="67" y="8"/>
                      <a:pt x="66" y="8"/>
                    </a:cubicBezTo>
                    <a:cubicBezTo>
                      <a:pt x="56" y="8"/>
                      <a:pt x="46" y="8"/>
                      <a:pt x="3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 name="Freeform: Shape 28"/>
              <p:cNvSpPr/>
              <p:nvPr/>
            </p:nvSpPr>
            <p:spPr bwMode="auto">
              <a:xfrm>
                <a:off x="5585" y="1878"/>
                <a:ext cx="170" cy="17"/>
              </a:xfrm>
              <a:custGeom>
                <a:avLst/>
                <a:gdLst>
                  <a:gd name="T0" fmla="*/ 36 w 71"/>
                  <a:gd name="T1" fmla="*/ 0 h 7"/>
                  <a:gd name="T2" fmla="*/ 67 w 71"/>
                  <a:gd name="T3" fmla="*/ 0 h 7"/>
                  <a:gd name="T4" fmla="*/ 71 w 71"/>
                  <a:gd name="T5" fmla="*/ 4 h 7"/>
                  <a:gd name="T6" fmla="*/ 68 w 71"/>
                  <a:gd name="T7" fmla="*/ 7 h 7"/>
                  <a:gd name="T8" fmla="*/ 66 w 71"/>
                  <a:gd name="T9" fmla="*/ 7 h 7"/>
                  <a:gd name="T10" fmla="*/ 5 w 71"/>
                  <a:gd name="T11" fmla="*/ 7 h 7"/>
                  <a:gd name="T12" fmla="*/ 3 w 71"/>
                  <a:gd name="T13" fmla="*/ 7 h 7"/>
                  <a:gd name="T14" fmla="*/ 1 w 71"/>
                  <a:gd name="T15" fmla="*/ 3 h 7"/>
                  <a:gd name="T16" fmla="*/ 4 w 71"/>
                  <a:gd name="T17" fmla="*/ 0 h 7"/>
                  <a:gd name="T18" fmla="*/ 5 w 71"/>
                  <a:gd name="T19" fmla="*/ 0 h 7"/>
                  <a:gd name="T20" fmla="*/ 36 w 7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
                    <a:moveTo>
                      <a:pt x="36" y="0"/>
                    </a:moveTo>
                    <a:cubicBezTo>
                      <a:pt x="46" y="0"/>
                      <a:pt x="57" y="0"/>
                      <a:pt x="67" y="0"/>
                    </a:cubicBezTo>
                    <a:cubicBezTo>
                      <a:pt x="70" y="0"/>
                      <a:pt x="71" y="1"/>
                      <a:pt x="71" y="4"/>
                    </a:cubicBezTo>
                    <a:cubicBezTo>
                      <a:pt x="71" y="5"/>
                      <a:pt x="70" y="7"/>
                      <a:pt x="68" y="7"/>
                    </a:cubicBezTo>
                    <a:cubicBezTo>
                      <a:pt x="68" y="7"/>
                      <a:pt x="67" y="7"/>
                      <a:pt x="66" y="7"/>
                    </a:cubicBezTo>
                    <a:cubicBezTo>
                      <a:pt x="46" y="7"/>
                      <a:pt x="26" y="7"/>
                      <a:pt x="5" y="7"/>
                    </a:cubicBezTo>
                    <a:cubicBezTo>
                      <a:pt x="5" y="7"/>
                      <a:pt x="4" y="7"/>
                      <a:pt x="3" y="7"/>
                    </a:cubicBezTo>
                    <a:cubicBezTo>
                      <a:pt x="1" y="7"/>
                      <a:pt x="0" y="5"/>
                      <a:pt x="1" y="3"/>
                    </a:cubicBezTo>
                    <a:cubicBezTo>
                      <a:pt x="1" y="1"/>
                      <a:pt x="2" y="0"/>
                      <a:pt x="4" y="0"/>
                    </a:cubicBezTo>
                    <a:cubicBezTo>
                      <a:pt x="4" y="0"/>
                      <a:pt x="5" y="0"/>
                      <a:pt x="5" y="0"/>
                    </a:cubicBezTo>
                    <a:cubicBezTo>
                      <a:pt x="16" y="0"/>
                      <a:pt x="26"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sp>
        <p:nvSpPr>
          <p:cNvPr id="40" name="矩形 39"/>
          <p:cNvSpPr>
            <a:spLocks noChangeArrowheads="1"/>
          </p:cNvSpPr>
          <p:nvPr/>
        </p:nvSpPr>
        <p:spPr bwMode="auto">
          <a:xfrm>
            <a:off x="2431674" y="4488389"/>
            <a:ext cx="3145048" cy="1895956"/>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nSpc>
                <a:spcPct val="150000"/>
              </a:lnSpc>
            </a:pPr>
            <a:r>
              <a:rPr lang="zh-CN" altLang="en-US" sz="1600" dirty="0"/>
              <a:t>支持用户线上找回密码，登录增加了验证码，提高了安全性，有效防止对某一个特定注册用户用特定程序暴力破解方式进行不断的登陆尝试，防止机器登录</a:t>
            </a:r>
            <a:r>
              <a:rPr lang="zh-CN" altLang="en-US" sz="1460" dirty="0">
                <a:solidFill>
                  <a:schemeClr val="tx1">
                    <a:lumMod val="95000"/>
                    <a:lumOff val="5000"/>
                  </a:schemeClr>
                </a:solidFill>
                <a:cs typeface="+mn-ea"/>
                <a:sym typeface="+mn-lt"/>
              </a:rPr>
              <a:t>。</a:t>
            </a:r>
            <a:endParaRPr lang="zh-CN" altLang="en-US" sz="1465" dirty="0">
              <a:solidFill>
                <a:schemeClr val="tx1">
                  <a:lumMod val="50000"/>
                </a:schemeClr>
              </a:solidFill>
              <a:latin typeface="+mn-lt"/>
              <a:ea typeface="+mn-ea"/>
              <a:cs typeface="+mn-ea"/>
              <a:sym typeface="+mn-lt"/>
            </a:endParaRPr>
          </a:p>
        </p:txBody>
      </p:sp>
      <p:sp>
        <p:nvSpPr>
          <p:cNvPr id="41" name="矩形 40"/>
          <p:cNvSpPr>
            <a:spLocks noChangeArrowheads="1"/>
          </p:cNvSpPr>
          <p:nvPr/>
        </p:nvSpPr>
        <p:spPr bwMode="auto">
          <a:xfrm>
            <a:off x="2431415" y="3959225"/>
            <a:ext cx="2760980" cy="459105"/>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defTabSz="912495" eaLnBrk="0" fontAlgn="base" hangingPunct="0">
              <a:spcBef>
                <a:spcPct val="0"/>
              </a:spcBef>
              <a:spcAft>
                <a:spcPct val="0"/>
              </a:spcAft>
              <a:defRPr/>
            </a:pPr>
            <a:r>
              <a:rPr lang="zh-CN" altLang="en-US" sz="2400" dirty="0">
                <a:solidFill>
                  <a:schemeClr val="tx1">
                    <a:lumMod val="50000"/>
                  </a:schemeClr>
                </a:solidFill>
                <a:latin typeface="+mn-lt"/>
                <a:ea typeface="+mn-ea"/>
                <a:cs typeface="+mn-ea"/>
                <a:sym typeface="+mn-lt"/>
              </a:rPr>
              <a:t>验证码</a:t>
            </a:r>
            <a:endParaRPr lang="zh-CN" altLang="en-US" sz="2400" kern="0" dirty="0">
              <a:solidFill>
                <a:schemeClr val="tx1">
                  <a:lumMod val="50000"/>
                </a:schemeClr>
              </a:solidFill>
              <a:latin typeface="+mn-lt"/>
              <a:ea typeface="+mn-ea"/>
              <a:cs typeface="+mn-ea"/>
              <a:sym typeface="+mn-lt"/>
            </a:endParaRPr>
          </a:p>
        </p:txBody>
      </p:sp>
      <p:sp>
        <p:nvSpPr>
          <p:cNvPr id="44" name="矩形 43"/>
          <p:cNvSpPr>
            <a:spLocks noChangeArrowheads="1"/>
          </p:cNvSpPr>
          <p:nvPr/>
        </p:nvSpPr>
        <p:spPr bwMode="auto">
          <a:xfrm>
            <a:off x="7463796" y="4488062"/>
            <a:ext cx="2570602" cy="732689"/>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nSpc>
                <a:spcPct val="150000"/>
              </a:lnSpc>
            </a:pPr>
            <a:r>
              <a:rPr lang="zh-CN" altLang="en-US" sz="1465" dirty="0">
                <a:solidFill>
                  <a:schemeClr val="tx1">
                    <a:lumMod val="50000"/>
                  </a:schemeClr>
                </a:solidFill>
                <a:latin typeface="+mn-lt"/>
                <a:ea typeface="+mn-ea"/>
                <a:cs typeface="+mn-ea"/>
                <a:sym typeface="+mn-lt"/>
              </a:rPr>
              <a:t>用户设置可以修改用户信息和用户密码并上传到数据库</a:t>
            </a:r>
            <a:endParaRPr lang="zh-CN" altLang="en-US" sz="1465" dirty="0">
              <a:solidFill>
                <a:schemeClr val="tx1">
                  <a:lumMod val="50000"/>
                </a:schemeClr>
              </a:solidFill>
              <a:latin typeface="+mn-lt"/>
              <a:ea typeface="+mn-ea"/>
              <a:cs typeface="+mn-ea"/>
              <a:sym typeface="+mn-lt"/>
            </a:endParaRPr>
          </a:p>
        </p:txBody>
      </p:sp>
      <p:sp>
        <p:nvSpPr>
          <p:cNvPr id="45" name="矩形 44"/>
          <p:cNvSpPr>
            <a:spLocks noChangeArrowheads="1"/>
          </p:cNvSpPr>
          <p:nvPr/>
        </p:nvSpPr>
        <p:spPr bwMode="auto">
          <a:xfrm>
            <a:off x="7463976" y="3958938"/>
            <a:ext cx="2680525" cy="461653"/>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defTabSz="912495" eaLnBrk="0" fontAlgn="base" hangingPunct="0">
              <a:spcBef>
                <a:spcPct val="0"/>
              </a:spcBef>
              <a:spcAft>
                <a:spcPct val="0"/>
              </a:spcAft>
              <a:defRPr/>
            </a:pPr>
            <a:r>
              <a:rPr lang="zh-CN" altLang="en-US" sz="2400" kern="0" dirty="0">
                <a:solidFill>
                  <a:schemeClr val="tx1">
                    <a:lumMod val="50000"/>
                  </a:schemeClr>
                </a:solidFill>
                <a:latin typeface="+mn-lt"/>
                <a:ea typeface="+mn-ea"/>
                <a:cs typeface="+mn-ea"/>
                <a:sym typeface="+mn-lt"/>
              </a:rPr>
              <a:t>用户设置</a:t>
            </a:r>
            <a:endParaRPr lang="zh-CN" altLang="en-US" sz="2400" kern="0" dirty="0">
              <a:solidFill>
                <a:schemeClr val="tx1">
                  <a:lumMod val="50000"/>
                </a:schemeClr>
              </a:solidFill>
              <a:latin typeface="+mn-lt"/>
              <a:ea typeface="+mn-ea"/>
              <a:cs typeface="+mn-ea"/>
              <a:sym typeface="+mn-lt"/>
            </a:endParaRPr>
          </a:p>
        </p:txBody>
      </p:sp>
      <p:sp>
        <p:nvSpPr>
          <p:cNvPr id="38" name="TextBox 8"/>
          <p:cNvSpPr txBox="1"/>
          <p:nvPr/>
        </p:nvSpPr>
        <p:spPr>
          <a:xfrm>
            <a:off x="4194948" y="370590"/>
            <a:ext cx="3743030" cy="369332"/>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cs typeface="+mn-ea"/>
                <a:sym typeface="+mn-lt"/>
              </a:rPr>
              <a:t>亮点</a:t>
            </a:r>
            <a:endParaRPr lang="zh-CN" altLang="en-US" sz="3200" dirty="0">
              <a:solidFill>
                <a:schemeClr val="tx1">
                  <a:lumMod val="75000"/>
                  <a:lumOff val="25000"/>
                </a:schemeClr>
              </a:solidFill>
              <a:cs typeface="+mn-ea"/>
              <a:sym typeface="+mn-lt"/>
            </a:endParaRPr>
          </a:p>
        </p:txBody>
      </p:sp>
      <p:grpSp>
        <p:nvGrpSpPr>
          <p:cNvPr id="39" name="组合 38"/>
          <p:cNvGrpSpPr/>
          <p:nvPr/>
        </p:nvGrpSpPr>
        <p:grpSpPr>
          <a:xfrm>
            <a:off x="842272" y="562518"/>
            <a:ext cx="10507462" cy="0"/>
            <a:chOff x="1028775" y="591989"/>
            <a:chExt cx="11086097" cy="0"/>
          </a:xfrm>
        </p:grpSpPr>
        <p:cxnSp>
          <p:nvCxnSpPr>
            <p:cNvPr id="46" name="直接连接符 45"/>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星形: 四角 1"/>
          <p:cNvSpPr/>
          <p:nvPr/>
        </p:nvSpPr>
        <p:spPr>
          <a:xfrm>
            <a:off x="5088014" y="448062"/>
            <a:ext cx="403313" cy="351873"/>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星形: 四角 47"/>
          <p:cNvSpPr/>
          <p:nvPr/>
        </p:nvSpPr>
        <p:spPr>
          <a:xfrm>
            <a:off x="5334900" y="99509"/>
            <a:ext cx="403313" cy="369331"/>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split orient="vert"/>
      </p:transition>
    </mc:Choice>
    <mc:Fallback>
      <p:transition spd="slow" advClick="0" advTm="5000">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7"/>
          <p:cNvSpPr/>
          <p:nvPr/>
        </p:nvSpPr>
        <p:spPr bwMode="auto">
          <a:xfrm>
            <a:off x="5741965" y="1897837"/>
            <a:ext cx="2123471" cy="859296"/>
          </a:xfrm>
          <a:custGeom>
            <a:avLst/>
            <a:gdLst>
              <a:gd name="T0" fmla="*/ 160 w 173"/>
              <a:gd name="T1" fmla="*/ 70 h 70"/>
              <a:gd name="T2" fmla="*/ 173 w 173"/>
              <a:gd name="T3" fmla="*/ 39 h 70"/>
              <a:gd name="T4" fmla="*/ 173 w 173"/>
              <a:gd name="T5" fmla="*/ 39 h 70"/>
              <a:gd name="T6" fmla="*/ 173 w 173"/>
              <a:gd name="T7" fmla="*/ 39 h 70"/>
              <a:gd name="T8" fmla="*/ 167 w 173"/>
              <a:gd name="T9" fmla="*/ 0 h 70"/>
              <a:gd name="T10" fmla="*/ 167 w 173"/>
              <a:gd name="T11" fmla="*/ 0 h 70"/>
              <a:gd name="T12" fmla="*/ 167 w 173"/>
              <a:gd name="T13" fmla="*/ 0 h 70"/>
              <a:gd name="T14" fmla="*/ 152 w 173"/>
              <a:gd name="T15" fmla="*/ 0 h 70"/>
              <a:gd name="T16" fmla="*/ 8 w 173"/>
              <a:gd name="T17" fmla="*/ 15 h 70"/>
              <a:gd name="T18" fmla="*/ 8 w 173"/>
              <a:gd name="T19" fmla="*/ 15 h 70"/>
              <a:gd name="T20" fmla="*/ 8 w 173"/>
              <a:gd name="T21" fmla="*/ 15 h 70"/>
              <a:gd name="T22" fmla="*/ 0 w 173"/>
              <a:gd name="T23" fmla="*/ 36 h 70"/>
              <a:gd name="T24" fmla="*/ 0 w 173"/>
              <a:gd name="T25" fmla="*/ 36 h 70"/>
              <a:gd name="T26" fmla="*/ 0 w 173"/>
              <a:gd name="T27" fmla="*/ 36 h 70"/>
              <a:gd name="T28" fmla="*/ 12 w 173"/>
              <a:gd name="T29" fmla="*/ 55 h 70"/>
              <a:gd name="T30" fmla="*/ 12 w 173"/>
              <a:gd name="T31" fmla="*/ 55 h 70"/>
              <a:gd name="T32" fmla="*/ 12 w 173"/>
              <a:gd name="T33" fmla="*/ 55 h 70"/>
              <a:gd name="T34" fmla="*/ 21 w 173"/>
              <a:gd name="T35" fmla="*/ 55 h 70"/>
              <a:gd name="T36" fmla="*/ 159 w 173"/>
              <a:gd name="T37" fmla="*/ 70 h 70"/>
              <a:gd name="T38" fmla="*/ 159 w 173"/>
              <a:gd name="T39" fmla="*/ 70 h 70"/>
              <a:gd name="T40" fmla="*/ 160 w 173"/>
              <a:gd name="T4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70">
                <a:moveTo>
                  <a:pt x="160" y="70"/>
                </a:moveTo>
                <a:cubicBezTo>
                  <a:pt x="164" y="60"/>
                  <a:pt x="168" y="49"/>
                  <a:pt x="173" y="39"/>
                </a:cubicBezTo>
                <a:cubicBezTo>
                  <a:pt x="173" y="39"/>
                  <a:pt x="173" y="39"/>
                  <a:pt x="173" y="39"/>
                </a:cubicBezTo>
                <a:cubicBezTo>
                  <a:pt x="173" y="39"/>
                  <a:pt x="173" y="39"/>
                  <a:pt x="173" y="39"/>
                </a:cubicBezTo>
                <a:cubicBezTo>
                  <a:pt x="171" y="26"/>
                  <a:pt x="169" y="13"/>
                  <a:pt x="167" y="0"/>
                </a:cubicBezTo>
                <a:cubicBezTo>
                  <a:pt x="167" y="0"/>
                  <a:pt x="167" y="0"/>
                  <a:pt x="167" y="0"/>
                </a:cubicBezTo>
                <a:cubicBezTo>
                  <a:pt x="167" y="0"/>
                  <a:pt x="167" y="0"/>
                  <a:pt x="167" y="0"/>
                </a:cubicBezTo>
                <a:cubicBezTo>
                  <a:pt x="162" y="0"/>
                  <a:pt x="157" y="0"/>
                  <a:pt x="152" y="0"/>
                </a:cubicBezTo>
                <a:cubicBezTo>
                  <a:pt x="104" y="0"/>
                  <a:pt x="55" y="5"/>
                  <a:pt x="8" y="15"/>
                </a:cubicBezTo>
                <a:cubicBezTo>
                  <a:pt x="8" y="15"/>
                  <a:pt x="8" y="15"/>
                  <a:pt x="8" y="15"/>
                </a:cubicBezTo>
                <a:cubicBezTo>
                  <a:pt x="8" y="15"/>
                  <a:pt x="8" y="15"/>
                  <a:pt x="8" y="15"/>
                </a:cubicBezTo>
                <a:cubicBezTo>
                  <a:pt x="5" y="23"/>
                  <a:pt x="2" y="30"/>
                  <a:pt x="0" y="36"/>
                </a:cubicBezTo>
                <a:cubicBezTo>
                  <a:pt x="0" y="36"/>
                  <a:pt x="0" y="36"/>
                  <a:pt x="0" y="36"/>
                </a:cubicBezTo>
                <a:cubicBezTo>
                  <a:pt x="0" y="36"/>
                  <a:pt x="0" y="36"/>
                  <a:pt x="0" y="36"/>
                </a:cubicBezTo>
                <a:cubicBezTo>
                  <a:pt x="4" y="42"/>
                  <a:pt x="8" y="49"/>
                  <a:pt x="12" y="55"/>
                </a:cubicBezTo>
                <a:cubicBezTo>
                  <a:pt x="12" y="55"/>
                  <a:pt x="12" y="55"/>
                  <a:pt x="12" y="55"/>
                </a:cubicBezTo>
                <a:cubicBezTo>
                  <a:pt x="12" y="55"/>
                  <a:pt x="12" y="55"/>
                  <a:pt x="12" y="55"/>
                </a:cubicBezTo>
                <a:cubicBezTo>
                  <a:pt x="15" y="55"/>
                  <a:pt x="18" y="55"/>
                  <a:pt x="21" y="55"/>
                </a:cubicBezTo>
                <a:cubicBezTo>
                  <a:pt x="67" y="55"/>
                  <a:pt x="114" y="60"/>
                  <a:pt x="159" y="70"/>
                </a:cubicBezTo>
                <a:cubicBezTo>
                  <a:pt x="159" y="70"/>
                  <a:pt x="159" y="70"/>
                  <a:pt x="159" y="70"/>
                </a:cubicBezTo>
                <a:lnTo>
                  <a:pt x="160" y="70"/>
                </a:lnTo>
                <a:close/>
              </a:path>
            </a:pathLst>
          </a:custGeom>
          <a:solidFill>
            <a:schemeClr val="accent1"/>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11" name="Freeform 19"/>
          <p:cNvSpPr/>
          <p:nvPr/>
        </p:nvSpPr>
        <p:spPr bwMode="auto">
          <a:xfrm>
            <a:off x="4704646" y="2894077"/>
            <a:ext cx="2110549" cy="872217"/>
          </a:xfrm>
          <a:custGeom>
            <a:avLst/>
            <a:gdLst>
              <a:gd name="T0" fmla="*/ 13 w 172"/>
              <a:gd name="T1" fmla="*/ 70 h 71"/>
              <a:gd name="T2" fmla="*/ 0 w 172"/>
              <a:gd name="T3" fmla="*/ 40 h 71"/>
              <a:gd name="T4" fmla="*/ 0 w 172"/>
              <a:gd name="T5" fmla="*/ 40 h 71"/>
              <a:gd name="T6" fmla="*/ 0 w 172"/>
              <a:gd name="T7" fmla="*/ 40 h 71"/>
              <a:gd name="T8" fmla="*/ 5 w 172"/>
              <a:gd name="T9" fmla="*/ 1 h 71"/>
              <a:gd name="T10" fmla="*/ 5 w 172"/>
              <a:gd name="T11" fmla="*/ 1 h 71"/>
              <a:gd name="T12" fmla="*/ 5 w 172"/>
              <a:gd name="T13" fmla="*/ 1 h 71"/>
              <a:gd name="T14" fmla="*/ 20 w 172"/>
              <a:gd name="T15" fmla="*/ 0 h 71"/>
              <a:gd name="T16" fmla="*/ 164 w 172"/>
              <a:gd name="T17" fmla="*/ 15 h 71"/>
              <a:gd name="T18" fmla="*/ 165 w 172"/>
              <a:gd name="T19" fmla="*/ 15 h 71"/>
              <a:gd name="T20" fmla="*/ 165 w 172"/>
              <a:gd name="T21" fmla="*/ 15 h 71"/>
              <a:gd name="T22" fmla="*/ 172 w 172"/>
              <a:gd name="T23" fmla="*/ 37 h 71"/>
              <a:gd name="T24" fmla="*/ 172 w 172"/>
              <a:gd name="T25" fmla="*/ 37 h 71"/>
              <a:gd name="T26" fmla="*/ 172 w 172"/>
              <a:gd name="T27" fmla="*/ 37 h 71"/>
              <a:gd name="T28" fmla="*/ 160 w 172"/>
              <a:gd name="T29" fmla="*/ 56 h 71"/>
              <a:gd name="T30" fmla="*/ 160 w 172"/>
              <a:gd name="T31" fmla="*/ 56 h 71"/>
              <a:gd name="T32" fmla="*/ 160 w 172"/>
              <a:gd name="T33" fmla="*/ 56 h 71"/>
              <a:gd name="T34" fmla="*/ 151 w 172"/>
              <a:gd name="T35" fmla="*/ 56 h 71"/>
              <a:gd name="T36" fmla="*/ 13 w 172"/>
              <a:gd name="T37" fmla="*/ 70 h 71"/>
              <a:gd name="T38" fmla="*/ 13 w 172"/>
              <a:gd name="T39" fmla="*/ 71 h 71"/>
              <a:gd name="T40" fmla="*/ 13 w 172"/>
              <a:gd name="T41" fmla="*/ 7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71">
                <a:moveTo>
                  <a:pt x="13" y="70"/>
                </a:moveTo>
                <a:cubicBezTo>
                  <a:pt x="8" y="60"/>
                  <a:pt x="4" y="50"/>
                  <a:pt x="0" y="40"/>
                </a:cubicBezTo>
                <a:cubicBezTo>
                  <a:pt x="0" y="40"/>
                  <a:pt x="0" y="40"/>
                  <a:pt x="0" y="40"/>
                </a:cubicBezTo>
                <a:cubicBezTo>
                  <a:pt x="0" y="40"/>
                  <a:pt x="0" y="40"/>
                  <a:pt x="0" y="40"/>
                </a:cubicBezTo>
                <a:cubicBezTo>
                  <a:pt x="1" y="26"/>
                  <a:pt x="3" y="13"/>
                  <a:pt x="5" y="1"/>
                </a:cubicBezTo>
                <a:cubicBezTo>
                  <a:pt x="5" y="1"/>
                  <a:pt x="5" y="1"/>
                  <a:pt x="5" y="1"/>
                </a:cubicBezTo>
                <a:cubicBezTo>
                  <a:pt x="5" y="1"/>
                  <a:pt x="5" y="1"/>
                  <a:pt x="5" y="1"/>
                </a:cubicBezTo>
                <a:cubicBezTo>
                  <a:pt x="10" y="1"/>
                  <a:pt x="15" y="0"/>
                  <a:pt x="20" y="0"/>
                </a:cubicBezTo>
                <a:cubicBezTo>
                  <a:pt x="68" y="0"/>
                  <a:pt x="117" y="5"/>
                  <a:pt x="164" y="15"/>
                </a:cubicBezTo>
                <a:cubicBezTo>
                  <a:pt x="165" y="15"/>
                  <a:pt x="165" y="15"/>
                  <a:pt x="165" y="15"/>
                </a:cubicBezTo>
                <a:cubicBezTo>
                  <a:pt x="165" y="15"/>
                  <a:pt x="165" y="15"/>
                  <a:pt x="165" y="15"/>
                </a:cubicBezTo>
                <a:cubicBezTo>
                  <a:pt x="167" y="23"/>
                  <a:pt x="170" y="30"/>
                  <a:pt x="172" y="37"/>
                </a:cubicBezTo>
                <a:cubicBezTo>
                  <a:pt x="172" y="37"/>
                  <a:pt x="172" y="37"/>
                  <a:pt x="172" y="37"/>
                </a:cubicBezTo>
                <a:cubicBezTo>
                  <a:pt x="172" y="37"/>
                  <a:pt x="172" y="37"/>
                  <a:pt x="172" y="37"/>
                </a:cubicBezTo>
                <a:cubicBezTo>
                  <a:pt x="168" y="43"/>
                  <a:pt x="164" y="49"/>
                  <a:pt x="160" y="56"/>
                </a:cubicBezTo>
                <a:cubicBezTo>
                  <a:pt x="160" y="56"/>
                  <a:pt x="160" y="56"/>
                  <a:pt x="160" y="56"/>
                </a:cubicBezTo>
                <a:cubicBezTo>
                  <a:pt x="160" y="56"/>
                  <a:pt x="160" y="56"/>
                  <a:pt x="160" y="56"/>
                </a:cubicBezTo>
                <a:cubicBezTo>
                  <a:pt x="157" y="56"/>
                  <a:pt x="154" y="56"/>
                  <a:pt x="151" y="56"/>
                </a:cubicBezTo>
                <a:cubicBezTo>
                  <a:pt x="105" y="56"/>
                  <a:pt x="58" y="61"/>
                  <a:pt x="13" y="70"/>
                </a:cubicBezTo>
                <a:cubicBezTo>
                  <a:pt x="13" y="71"/>
                  <a:pt x="13" y="71"/>
                  <a:pt x="13" y="71"/>
                </a:cubicBezTo>
                <a:lnTo>
                  <a:pt x="13" y="70"/>
                </a:lnTo>
                <a:close/>
              </a:path>
            </a:pathLst>
          </a:custGeom>
          <a:solidFill>
            <a:schemeClr val="accent2"/>
          </a:solidFill>
          <a:ln>
            <a:noFill/>
          </a:ln>
        </p:spPr>
        <p:txBody>
          <a:bodyPr vert="horz" wrap="square" lIns="121883" tIns="60941" rIns="121883" bIns="60941" numCol="1" anchor="t" anchorCtr="0" compatLnSpc="1"/>
          <a:lstStyle/>
          <a:p>
            <a:endParaRPr lang="en-US" sz="2400">
              <a:cs typeface="+mn-ea"/>
              <a:sym typeface="+mn-lt"/>
            </a:endParaRPr>
          </a:p>
        </p:txBody>
      </p:sp>
      <p:sp>
        <p:nvSpPr>
          <p:cNvPr id="12" name="Freeform 21"/>
          <p:cNvSpPr/>
          <p:nvPr/>
        </p:nvSpPr>
        <p:spPr bwMode="auto">
          <a:xfrm>
            <a:off x="5755907" y="3763478"/>
            <a:ext cx="2109527" cy="929327"/>
          </a:xfrm>
          <a:custGeom>
            <a:avLst/>
            <a:gdLst>
              <a:gd name="T0" fmla="*/ 160 w 173"/>
              <a:gd name="T1" fmla="*/ 69 h 70"/>
              <a:gd name="T2" fmla="*/ 173 w 173"/>
              <a:gd name="T3" fmla="*/ 39 h 70"/>
              <a:gd name="T4" fmla="*/ 173 w 173"/>
              <a:gd name="T5" fmla="*/ 39 h 70"/>
              <a:gd name="T6" fmla="*/ 173 w 173"/>
              <a:gd name="T7" fmla="*/ 39 h 70"/>
              <a:gd name="T8" fmla="*/ 167 w 173"/>
              <a:gd name="T9" fmla="*/ 0 h 70"/>
              <a:gd name="T10" fmla="*/ 167 w 173"/>
              <a:gd name="T11" fmla="*/ 0 h 70"/>
              <a:gd name="T12" fmla="*/ 167 w 173"/>
              <a:gd name="T13" fmla="*/ 0 h 70"/>
              <a:gd name="T14" fmla="*/ 152 w 173"/>
              <a:gd name="T15" fmla="*/ 0 h 70"/>
              <a:gd name="T16" fmla="*/ 8 w 173"/>
              <a:gd name="T17" fmla="*/ 14 h 70"/>
              <a:gd name="T18" fmla="*/ 8 w 173"/>
              <a:gd name="T19" fmla="*/ 14 h 70"/>
              <a:gd name="T20" fmla="*/ 8 w 173"/>
              <a:gd name="T21" fmla="*/ 14 h 70"/>
              <a:gd name="T22" fmla="*/ 0 w 173"/>
              <a:gd name="T23" fmla="*/ 36 h 70"/>
              <a:gd name="T24" fmla="*/ 0 w 173"/>
              <a:gd name="T25" fmla="*/ 36 h 70"/>
              <a:gd name="T26" fmla="*/ 0 w 173"/>
              <a:gd name="T27" fmla="*/ 36 h 70"/>
              <a:gd name="T28" fmla="*/ 12 w 173"/>
              <a:gd name="T29" fmla="*/ 55 h 70"/>
              <a:gd name="T30" fmla="*/ 12 w 173"/>
              <a:gd name="T31" fmla="*/ 55 h 70"/>
              <a:gd name="T32" fmla="*/ 12 w 173"/>
              <a:gd name="T33" fmla="*/ 55 h 70"/>
              <a:gd name="T34" fmla="*/ 21 w 173"/>
              <a:gd name="T35" fmla="*/ 55 h 70"/>
              <a:gd name="T36" fmla="*/ 159 w 173"/>
              <a:gd name="T37" fmla="*/ 70 h 70"/>
              <a:gd name="T38" fmla="*/ 159 w 173"/>
              <a:gd name="T39" fmla="*/ 70 h 70"/>
              <a:gd name="T40" fmla="*/ 160 w 173"/>
              <a:gd name="T41"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70">
                <a:moveTo>
                  <a:pt x="160" y="69"/>
                </a:moveTo>
                <a:cubicBezTo>
                  <a:pt x="164" y="59"/>
                  <a:pt x="168" y="49"/>
                  <a:pt x="173" y="39"/>
                </a:cubicBezTo>
                <a:cubicBezTo>
                  <a:pt x="173" y="39"/>
                  <a:pt x="173" y="39"/>
                  <a:pt x="173" y="39"/>
                </a:cubicBezTo>
                <a:cubicBezTo>
                  <a:pt x="173" y="39"/>
                  <a:pt x="173" y="39"/>
                  <a:pt x="173" y="39"/>
                </a:cubicBezTo>
                <a:cubicBezTo>
                  <a:pt x="171" y="26"/>
                  <a:pt x="169" y="13"/>
                  <a:pt x="167" y="0"/>
                </a:cubicBezTo>
                <a:cubicBezTo>
                  <a:pt x="167" y="0"/>
                  <a:pt x="167" y="0"/>
                  <a:pt x="167" y="0"/>
                </a:cubicBezTo>
                <a:cubicBezTo>
                  <a:pt x="167" y="0"/>
                  <a:pt x="167" y="0"/>
                  <a:pt x="167" y="0"/>
                </a:cubicBezTo>
                <a:cubicBezTo>
                  <a:pt x="162" y="0"/>
                  <a:pt x="157" y="0"/>
                  <a:pt x="152" y="0"/>
                </a:cubicBezTo>
                <a:cubicBezTo>
                  <a:pt x="104" y="0"/>
                  <a:pt x="55" y="5"/>
                  <a:pt x="8" y="14"/>
                </a:cubicBezTo>
                <a:cubicBezTo>
                  <a:pt x="8" y="14"/>
                  <a:pt x="8" y="14"/>
                  <a:pt x="8" y="14"/>
                </a:cubicBezTo>
                <a:cubicBezTo>
                  <a:pt x="8" y="14"/>
                  <a:pt x="8" y="14"/>
                  <a:pt x="8" y="14"/>
                </a:cubicBezTo>
                <a:cubicBezTo>
                  <a:pt x="5" y="23"/>
                  <a:pt x="2" y="29"/>
                  <a:pt x="0" y="36"/>
                </a:cubicBezTo>
                <a:cubicBezTo>
                  <a:pt x="0" y="36"/>
                  <a:pt x="0" y="36"/>
                  <a:pt x="0" y="36"/>
                </a:cubicBezTo>
                <a:cubicBezTo>
                  <a:pt x="0" y="36"/>
                  <a:pt x="0" y="36"/>
                  <a:pt x="0" y="36"/>
                </a:cubicBezTo>
                <a:cubicBezTo>
                  <a:pt x="4" y="42"/>
                  <a:pt x="8" y="48"/>
                  <a:pt x="12" y="55"/>
                </a:cubicBezTo>
                <a:cubicBezTo>
                  <a:pt x="12" y="55"/>
                  <a:pt x="12" y="55"/>
                  <a:pt x="12" y="55"/>
                </a:cubicBezTo>
                <a:cubicBezTo>
                  <a:pt x="12" y="55"/>
                  <a:pt x="12" y="55"/>
                  <a:pt x="12" y="55"/>
                </a:cubicBezTo>
                <a:cubicBezTo>
                  <a:pt x="15" y="55"/>
                  <a:pt x="18" y="55"/>
                  <a:pt x="21" y="55"/>
                </a:cubicBezTo>
                <a:cubicBezTo>
                  <a:pt x="67" y="55"/>
                  <a:pt x="114" y="60"/>
                  <a:pt x="159" y="70"/>
                </a:cubicBezTo>
                <a:cubicBezTo>
                  <a:pt x="159" y="70"/>
                  <a:pt x="159" y="70"/>
                  <a:pt x="159" y="70"/>
                </a:cubicBezTo>
                <a:lnTo>
                  <a:pt x="160" y="69"/>
                </a:lnTo>
                <a:close/>
              </a:path>
            </a:pathLst>
          </a:custGeom>
          <a:solidFill>
            <a:schemeClr val="accent3"/>
          </a:solidFill>
          <a:ln>
            <a:noFill/>
          </a:ln>
        </p:spPr>
        <p:txBody>
          <a:bodyPr vert="horz" wrap="square" lIns="121883" tIns="60941" rIns="121883" bIns="60941" numCol="1" anchor="t" anchorCtr="0" compatLnSpc="1"/>
          <a:lstStyle/>
          <a:p>
            <a:endParaRPr lang="en-US" sz="2400">
              <a:cs typeface="+mn-ea"/>
              <a:sym typeface="+mn-lt"/>
            </a:endParaRPr>
          </a:p>
        </p:txBody>
      </p:sp>
      <p:sp>
        <p:nvSpPr>
          <p:cNvPr id="30" name="TextBox 29"/>
          <p:cNvSpPr txBox="1"/>
          <p:nvPr/>
        </p:nvSpPr>
        <p:spPr>
          <a:xfrm>
            <a:off x="6256421" y="2072797"/>
            <a:ext cx="1337911" cy="523220"/>
          </a:xfrm>
          <a:prstGeom prst="rect">
            <a:avLst/>
          </a:prstGeom>
          <a:noFill/>
        </p:spPr>
        <p:txBody>
          <a:bodyPr wrap="square" rtlCol="0">
            <a:spAutoFit/>
          </a:bodyPr>
          <a:lstStyle/>
          <a:p>
            <a:r>
              <a:rPr lang="zh-CN" altLang="en-US" sz="2800" dirty="0">
                <a:solidFill>
                  <a:schemeClr val="bg1"/>
                </a:solidFill>
                <a:cs typeface="+mn-ea"/>
                <a:sym typeface="+mn-lt"/>
              </a:rPr>
              <a:t>一</a:t>
            </a:r>
            <a:r>
              <a:rPr lang="zh-CN" altLang="en-US" sz="1600" dirty="0">
                <a:solidFill>
                  <a:schemeClr val="bg1"/>
                </a:solidFill>
                <a:cs typeface="+mn-ea"/>
                <a:sym typeface="+mn-lt"/>
              </a:rPr>
              <a:t>、</a:t>
            </a:r>
            <a:endParaRPr lang="en-US" altLang="zh-CN" sz="1600" dirty="0">
              <a:solidFill>
                <a:schemeClr val="bg1"/>
              </a:solidFill>
              <a:cs typeface="+mn-ea"/>
              <a:sym typeface="+mn-lt"/>
            </a:endParaRPr>
          </a:p>
        </p:txBody>
      </p:sp>
      <p:sp>
        <p:nvSpPr>
          <p:cNvPr id="31" name="TextBox 30"/>
          <p:cNvSpPr txBox="1"/>
          <p:nvPr/>
        </p:nvSpPr>
        <p:spPr>
          <a:xfrm>
            <a:off x="5043638" y="3018132"/>
            <a:ext cx="1052361" cy="523220"/>
          </a:xfrm>
          <a:prstGeom prst="rect">
            <a:avLst/>
          </a:prstGeom>
          <a:noFill/>
        </p:spPr>
        <p:txBody>
          <a:bodyPr wrap="square" rtlCol="0">
            <a:spAutoFit/>
          </a:bodyPr>
          <a:lstStyle/>
          <a:p>
            <a:r>
              <a:rPr lang="zh-CN" altLang="en-US" sz="2800" dirty="0">
                <a:solidFill>
                  <a:schemeClr val="bg1"/>
                </a:solidFill>
                <a:cs typeface="+mn-ea"/>
                <a:sym typeface="+mn-lt"/>
              </a:rPr>
              <a:t>二</a:t>
            </a:r>
            <a:r>
              <a:rPr lang="zh-CN" altLang="en-US" sz="1600" dirty="0">
                <a:solidFill>
                  <a:schemeClr val="bg1"/>
                </a:solidFill>
                <a:cs typeface="+mn-ea"/>
                <a:sym typeface="+mn-lt"/>
              </a:rPr>
              <a:t>、</a:t>
            </a:r>
            <a:endParaRPr lang="en-US" altLang="zh-CN" sz="1600" dirty="0">
              <a:solidFill>
                <a:schemeClr val="bg1"/>
              </a:solidFill>
              <a:cs typeface="+mn-ea"/>
              <a:sym typeface="+mn-lt"/>
            </a:endParaRPr>
          </a:p>
        </p:txBody>
      </p:sp>
      <p:sp>
        <p:nvSpPr>
          <p:cNvPr id="32" name="TextBox 31"/>
          <p:cNvSpPr txBox="1"/>
          <p:nvPr/>
        </p:nvSpPr>
        <p:spPr>
          <a:xfrm>
            <a:off x="6427714" y="3902832"/>
            <a:ext cx="580105" cy="523220"/>
          </a:xfrm>
          <a:prstGeom prst="rect">
            <a:avLst/>
          </a:prstGeom>
          <a:noFill/>
        </p:spPr>
        <p:txBody>
          <a:bodyPr wrap="square" rtlCol="0">
            <a:spAutoFit/>
          </a:bodyPr>
          <a:lstStyle/>
          <a:p>
            <a:r>
              <a:rPr lang="zh-CN" altLang="en-US" sz="2800" dirty="0">
                <a:solidFill>
                  <a:schemeClr val="bg1"/>
                </a:solidFill>
                <a:cs typeface="+mn-ea"/>
                <a:sym typeface="+mn-lt"/>
              </a:rPr>
              <a:t>三</a:t>
            </a:r>
            <a:r>
              <a:rPr lang="zh-CN" altLang="en-US" sz="1600" dirty="0">
                <a:solidFill>
                  <a:schemeClr val="bg1"/>
                </a:solidFill>
                <a:cs typeface="+mn-ea"/>
                <a:sym typeface="+mn-lt"/>
              </a:rPr>
              <a:t>、</a:t>
            </a:r>
            <a:endParaRPr lang="en-US" altLang="zh-CN" sz="1600" dirty="0">
              <a:solidFill>
                <a:schemeClr val="bg1"/>
              </a:solidFill>
              <a:cs typeface="+mn-ea"/>
              <a:sym typeface="+mn-lt"/>
            </a:endParaRPr>
          </a:p>
        </p:txBody>
      </p:sp>
      <p:sp>
        <p:nvSpPr>
          <p:cNvPr id="33" name="TextBox 32"/>
          <p:cNvSpPr txBox="1"/>
          <p:nvPr/>
        </p:nvSpPr>
        <p:spPr>
          <a:xfrm>
            <a:off x="5149898" y="5044994"/>
            <a:ext cx="1087272" cy="523220"/>
          </a:xfrm>
          <a:prstGeom prst="rect">
            <a:avLst/>
          </a:prstGeom>
          <a:noFill/>
        </p:spPr>
        <p:txBody>
          <a:bodyPr wrap="square" rtlCol="0">
            <a:spAutoFit/>
          </a:bodyPr>
          <a:lstStyle/>
          <a:p>
            <a:r>
              <a:rPr lang="zh-CN" altLang="en-US" sz="2800" dirty="0">
                <a:solidFill>
                  <a:schemeClr val="bg1"/>
                </a:solidFill>
                <a:cs typeface="+mn-ea"/>
                <a:sym typeface="+mn-lt"/>
              </a:rPr>
              <a:t>四</a:t>
            </a:r>
            <a:r>
              <a:rPr lang="zh-CN" altLang="en-US" sz="1600" dirty="0">
                <a:solidFill>
                  <a:schemeClr val="bg1"/>
                </a:solidFill>
                <a:cs typeface="+mn-ea"/>
                <a:sym typeface="+mn-lt"/>
              </a:rPr>
              <a:t>、</a:t>
            </a:r>
            <a:endParaRPr lang="en-US" altLang="zh-CN" sz="1600" dirty="0">
              <a:solidFill>
                <a:schemeClr val="bg1"/>
              </a:solidFill>
              <a:cs typeface="+mn-ea"/>
              <a:sym typeface="+mn-lt"/>
            </a:endParaRPr>
          </a:p>
        </p:txBody>
      </p:sp>
      <p:sp>
        <p:nvSpPr>
          <p:cNvPr id="50" name="TextBox 8"/>
          <p:cNvSpPr txBox="1"/>
          <p:nvPr/>
        </p:nvSpPr>
        <p:spPr>
          <a:xfrm>
            <a:off x="4080395" y="300515"/>
            <a:ext cx="3743030" cy="369199"/>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cs typeface="+mn-ea"/>
                <a:sym typeface="+mn-lt"/>
              </a:rPr>
              <a:t>不足之处</a:t>
            </a:r>
            <a:endParaRPr lang="zh-CN" altLang="en-US" sz="3200" dirty="0">
              <a:solidFill>
                <a:schemeClr val="tx1">
                  <a:lumMod val="75000"/>
                  <a:lumOff val="25000"/>
                </a:schemeClr>
              </a:solidFill>
              <a:cs typeface="+mn-ea"/>
              <a:sym typeface="+mn-lt"/>
            </a:endParaRPr>
          </a:p>
        </p:txBody>
      </p:sp>
      <p:grpSp>
        <p:nvGrpSpPr>
          <p:cNvPr id="51" name="组合 50"/>
          <p:cNvGrpSpPr/>
          <p:nvPr/>
        </p:nvGrpSpPr>
        <p:grpSpPr>
          <a:xfrm>
            <a:off x="842270" y="562518"/>
            <a:ext cx="10507461" cy="0"/>
            <a:chOff x="1028775" y="591989"/>
            <a:chExt cx="11086097" cy="0"/>
          </a:xfrm>
        </p:grpSpPr>
        <p:cxnSp>
          <p:nvCxnSpPr>
            <p:cNvPr id="52" name="直接连接符 51"/>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8028435" y="1780674"/>
            <a:ext cx="2597856" cy="1200329"/>
          </a:xfrm>
          <a:prstGeom prst="rect">
            <a:avLst/>
          </a:prstGeom>
          <a:noFill/>
        </p:spPr>
        <p:txBody>
          <a:bodyPr wrap="square" rtlCol="0">
            <a:spAutoFit/>
          </a:bodyPr>
          <a:lstStyle/>
          <a:p>
            <a:r>
              <a:rPr lang="zh-CN" altLang="en-US" dirty="0"/>
              <a:t>用户设置界面还有查询，上传图片等部分功能还没有实现，有待完善</a:t>
            </a:r>
            <a:endParaRPr lang="en-US" altLang="zh-CN" dirty="0"/>
          </a:p>
          <a:p>
            <a:endParaRPr lang="zh-CN" altLang="en-US" dirty="0"/>
          </a:p>
        </p:txBody>
      </p:sp>
      <p:sp>
        <p:nvSpPr>
          <p:cNvPr id="14" name="文本框 13"/>
          <p:cNvSpPr txBox="1"/>
          <p:nvPr/>
        </p:nvSpPr>
        <p:spPr>
          <a:xfrm>
            <a:off x="1944303" y="5236143"/>
            <a:ext cx="9288379" cy="1323439"/>
          </a:xfrm>
          <a:prstGeom prst="rect">
            <a:avLst/>
          </a:prstGeom>
          <a:noFill/>
        </p:spPr>
        <p:txBody>
          <a:bodyPr wrap="square" rtlCol="0">
            <a:spAutoFit/>
          </a:bodyPr>
          <a:lstStyle/>
          <a:p>
            <a:r>
              <a:rPr lang="zh-CN" altLang="en-US" sz="4000" dirty="0">
                <a:solidFill>
                  <a:schemeClr val="accent4">
                    <a:lumMod val="75000"/>
                  </a:schemeClr>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每一次发现自己的不足都是进步，我们有承认不足的勇气也有改正不足的决心！</a:t>
            </a:r>
            <a:endParaRPr lang="zh-CN" altLang="en-US" sz="4000" dirty="0">
              <a:solidFill>
                <a:schemeClr val="accent4">
                  <a:lumMod val="75000"/>
                </a:schemeClr>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2" name="动作按钮: 帮助 1">
            <a:hlinkClick r:id="" action="ppaction://noaction" highlightClick="1"/>
          </p:cNvPr>
          <p:cNvSpPr/>
          <p:nvPr/>
        </p:nvSpPr>
        <p:spPr>
          <a:xfrm>
            <a:off x="1414914" y="971326"/>
            <a:ext cx="895149" cy="923330"/>
          </a:xfrm>
          <a:prstGeom prst="actionButtonHelp">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文本框 4"/>
          <p:cNvSpPr txBox="1"/>
          <p:nvPr/>
        </p:nvSpPr>
        <p:spPr>
          <a:xfrm>
            <a:off x="1802747" y="2956576"/>
            <a:ext cx="2110549" cy="646331"/>
          </a:xfrm>
          <a:prstGeom prst="rect">
            <a:avLst/>
          </a:prstGeom>
          <a:noFill/>
        </p:spPr>
        <p:txBody>
          <a:bodyPr wrap="square" rtlCol="0">
            <a:spAutoFit/>
          </a:bodyPr>
          <a:lstStyle/>
          <a:p>
            <a:r>
              <a:rPr lang="zh-CN" altLang="en-US" dirty="0"/>
              <a:t>订单信息页面不能获取到订单信息</a:t>
            </a:r>
            <a:endParaRPr lang="zh-CN" altLang="en-US" dirty="0"/>
          </a:p>
        </p:txBody>
      </p:sp>
      <p:sp>
        <p:nvSpPr>
          <p:cNvPr id="6" name="文本框 5"/>
          <p:cNvSpPr txBox="1"/>
          <p:nvPr/>
        </p:nvSpPr>
        <p:spPr>
          <a:xfrm>
            <a:off x="8316227" y="3854887"/>
            <a:ext cx="2415941" cy="646331"/>
          </a:xfrm>
          <a:prstGeom prst="rect">
            <a:avLst/>
          </a:prstGeom>
          <a:noFill/>
        </p:spPr>
        <p:txBody>
          <a:bodyPr wrap="square" rtlCol="0">
            <a:spAutoFit/>
          </a:bodyPr>
          <a:lstStyle/>
          <a:p>
            <a:r>
              <a:rPr lang="zh-CN" altLang="en-US" dirty="0"/>
              <a:t>用户对商品的评价功能还没有实现</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cover/>
      </p:transition>
    </mc:Choice>
    <mc:Fallback>
      <p:transition spd="slow" advClick="0" advTm="0">
        <p:cover/>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4"/>
          <p:cNvSpPr>
            <a:spLocks noChangeArrowheads="1"/>
          </p:cNvSpPr>
          <p:nvPr/>
        </p:nvSpPr>
        <p:spPr bwMode="auto">
          <a:xfrm>
            <a:off x="1419739" y="886766"/>
            <a:ext cx="1216956" cy="1217332"/>
          </a:xfrm>
          <a:prstGeom prst="ellipse">
            <a:avLst/>
          </a:prstGeom>
          <a:solidFill>
            <a:schemeClr val="accent2">
              <a:lumMod val="100000"/>
            </a:schemeClr>
          </a:solidFill>
          <a:ln>
            <a:noFill/>
          </a:ln>
        </p:spPr>
        <p:txBody>
          <a:bodyPr vert="horz" wrap="square" lIns="0" tIns="0" rIns="0" bIns="0" numCol="1" anchor="t" anchorCtr="0" compatLnSpc="1"/>
          <a:lstStyle/>
          <a:p>
            <a:pPr algn="ctr" defTabSz="1218565">
              <a:lnSpc>
                <a:spcPct val="150000"/>
              </a:lnSpc>
              <a:defRPr/>
            </a:pPr>
            <a:r>
              <a:rPr lang="en-US" altLang="zh-CN" sz="2800" b="1" kern="0" dirty="0">
                <a:solidFill>
                  <a:prstClr val="white"/>
                </a:solidFill>
                <a:cs typeface="+mn-ea"/>
                <a:sym typeface="+mn-lt"/>
              </a:rPr>
              <a:t>01</a:t>
            </a:r>
            <a:endParaRPr lang="en-US" altLang="zh-CN" sz="2800" b="1" kern="0" dirty="0">
              <a:solidFill>
                <a:prstClr val="white"/>
              </a:solidFill>
              <a:cs typeface="+mn-ea"/>
              <a:sym typeface="+mn-lt"/>
            </a:endParaRPr>
          </a:p>
        </p:txBody>
      </p:sp>
      <p:grpSp>
        <p:nvGrpSpPr>
          <p:cNvPr id="24" name="组合 23"/>
          <p:cNvGrpSpPr/>
          <p:nvPr/>
        </p:nvGrpSpPr>
        <p:grpSpPr>
          <a:xfrm>
            <a:off x="3102311" y="2247062"/>
            <a:ext cx="6891655" cy="774512"/>
            <a:chOff x="10747" y="4805"/>
            <a:chExt cx="3625" cy="2559"/>
          </a:xfrm>
        </p:grpSpPr>
        <p:sp>
          <p:nvSpPr>
            <p:cNvPr id="25" name="文本框 24"/>
            <p:cNvSpPr txBox="1"/>
            <p:nvPr/>
          </p:nvSpPr>
          <p:spPr>
            <a:xfrm>
              <a:off x="10747" y="5843"/>
              <a:ext cx="3625" cy="1521"/>
            </a:xfrm>
            <a:prstGeom prst="rect">
              <a:avLst/>
            </a:prstGeom>
            <a:noFill/>
          </p:spPr>
          <p:txBody>
            <a:bodyPr wrap="square" rtlCol="0">
              <a:spAutoFit/>
            </a:bodyPr>
            <a:lstStyle/>
            <a:p>
              <a:pPr>
                <a:lnSpc>
                  <a:spcPct val="150000"/>
                </a:lnSpc>
              </a:pPr>
              <a:r>
                <a:rPr lang="zh-CN" altLang="en-US" sz="1600" dirty="0">
                  <a:solidFill>
                    <a:schemeClr val="tx1">
                      <a:lumMod val="95000"/>
                      <a:lumOff val="5000"/>
                    </a:schemeClr>
                  </a:solidFill>
                  <a:cs typeface="+mn-ea"/>
                  <a:sym typeface="+mn-lt"/>
                </a:rPr>
                <a:t>点击验证码不刷新，</a:t>
              </a:r>
              <a:r>
                <a:rPr lang="zh-CN" altLang="en-US" sz="1600" dirty="0"/>
                <a:t>通过</a:t>
              </a:r>
              <a:r>
                <a:rPr lang="en-US" altLang="zh-CN" sz="1600" dirty="0"/>
                <a:t>onclick</a:t>
              </a:r>
              <a:r>
                <a:rPr lang="zh-CN" altLang="en-US" sz="1600" dirty="0"/>
                <a:t>事件超链接到</a:t>
              </a:r>
              <a:r>
                <a:rPr lang="en-US" altLang="zh-CN" sz="1600" dirty="0" err="1"/>
                <a:t>jsp</a:t>
              </a:r>
              <a:r>
                <a:rPr lang="zh-CN" altLang="en-US" sz="1600" dirty="0"/>
                <a:t>中</a:t>
              </a:r>
              <a:endParaRPr lang="en-US" altLang="zh-CN" sz="1600" dirty="0">
                <a:solidFill>
                  <a:schemeClr val="tx1">
                    <a:lumMod val="50000"/>
                  </a:schemeClr>
                </a:solidFill>
                <a:cs typeface="+mn-ea"/>
                <a:sym typeface="+mn-lt"/>
              </a:endParaRPr>
            </a:p>
          </p:txBody>
        </p:sp>
        <p:sp>
          <p:nvSpPr>
            <p:cNvPr id="26" name="TextBox 76"/>
            <p:cNvSpPr txBox="1"/>
            <p:nvPr/>
          </p:nvSpPr>
          <p:spPr>
            <a:xfrm>
              <a:off x="10803" y="4805"/>
              <a:ext cx="1465" cy="1114"/>
            </a:xfrm>
            <a:prstGeom prst="rect">
              <a:avLst/>
            </a:prstGeom>
            <a:noFill/>
          </p:spPr>
          <p:txBody>
            <a:bodyPr wrap="square" rtlCol="0">
              <a:spAutoFit/>
            </a:bodyPr>
            <a:lstStyle/>
            <a:p>
              <a:pPr algn="l"/>
              <a:r>
                <a:rPr lang="zh-CN" altLang="en-US" sz="1600" b="1" dirty="0">
                  <a:solidFill>
                    <a:schemeClr val="tx1">
                      <a:lumMod val="50000"/>
                    </a:schemeClr>
                  </a:solidFill>
                  <a:cs typeface="+mn-ea"/>
                  <a:sym typeface="+mn-lt"/>
                </a:rPr>
                <a:t>验证码刷新失败</a:t>
              </a:r>
              <a:endParaRPr lang="zh-CN" altLang="en-US" sz="1600" b="1" dirty="0">
                <a:solidFill>
                  <a:schemeClr val="tx1">
                    <a:lumMod val="50000"/>
                  </a:schemeClr>
                </a:solidFill>
                <a:cs typeface="+mn-ea"/>
                <a:sym typeface="+mn-lt"/>
              </a:endParaRPr>
            </a:p>
          </p:txBody>
        </p:sp>
      </p:grpSp>
      <p:sp>
        <p:nvSpPr>
          <p:cNvPr id="30" name="TextBox 8"/>
          <p:cNvSpPr txBox="1"/>
          <p:nvPr/>
        </p:nvSpPr>
        <p:spPr>
          <a:xfrm>
            <a:off x="4080395" y="338949"/>
            <a:ext cx="3743030" cy="369332"/>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cs typeface="+mn-ea"/>
                <a:sym typeface="+mn-lt"/>
              </a:rPr>
              <a:t>开发过程中的问题</a:t>
            </a:r>
            <a:endParaRPr lang="zh-CN" altLang="en-US" sz="3200" dirty="0">
              <a:solidFill>
                <a:schemeClr val="tx1">
                  <a:lumMod val="75000"/>
                  <a:lumOff val="25000"/>
                </a:schemeClr>
              </a:solidFill>
              <a:cs typeface="+mn-ea"/>
              <a:sym typeface="+mn-lt"/>
            </a:endParaRPr>
          </a:p>
        </p:txBody>
      </p:sp>
      <p:grpSp>
        <p:nvGrpSpPr>
          <p:cNvPr id="37" name="组合 36"/>
          <p:cNvGrpSpPr/>
          <p:nvPr/>
        </p:nvGrpSpPr>
        <p:grpSpPr>
          <a:xfrm>
            <a:off x="842270" y="562518"/>
            <a:ext cx="10507461" cy="0"/>
            <a:chOff x="1028775" y="591989"/>
            <a:chExt cx="11086097" cy="0"/>
          </a:xfrm>
        </p:grpSpPr>
        <p:cxnSp>
          <p:nvCxnSpPr>
            <p:cNvPr id="38" name="直接连接符 37"/>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Oval 14"/>
          <p:cNvSpPr>
            <a:spLocks noChangeArrowheads="1"/>
          </p:cNvSpPr>
          <p:nvPr/>
        </p:nvSpPr>
        <p:spPr bwMode="auto">
          <a:xfrm>
            <a:off x="1430655" y="2247265"/>
            <a:ext cx="1205865" cy="1189355"/>
          </a:xfrm>
          <a:prstGeom prst="ellipse">
            <a:avLst/>
          </a:prstGeom>
          <a:solidFill>
            <a:schemeClr val="accent2">
              <a:lumMod val="100000"/>
            </a:schemeClr>
          </a:solidFill>
          <a:ln>
            <a:noFill/>
          </a:ln>
        </p:spPr>
        <p:txBody>
          <a:bodyPr vert="horz" wrap="square" lIns="0" tIns="0" rIns="0" bIns="0" numCol="1" anchor="t" anchorCtr="0" compatLnSpc="1"/>
          <a:p>
            <a:pPr algn="ctr" defTabSz="1218565">
              <a:lnSpc>
                <a:spcPct val="150000"/>
              </a:lnSpc>
              <a:defRPr/>
            </a:pPr>
            <a:r>
              <a:rPr lang="en-US" altLang="zh-CN" sz="2800" b="1" kern="0" dirty="0">
                <a:solidFill>
                  <a:prstClr val="white"/>
                </a:solidFill>
                <a:cs typeface="+mn-ea"/>
                <a:sym typeface="+mn-lt"/>
              </a:rPr>
              <a:t>02</a:t>
            </a:r>
            <a:endParaRPr lang="en-US" altLang="zh-CN" sz="2800" b="1" kern="0" dirty="0">
              <a:solidFill>
                <a:prstClr val="white"/>
              </a:solidFill>
              <a:cs typeface="+mn-ea"/>
              <a:sym typeface="+mn-lt"/>
            </a:endParaRPr>
          </a:p>
        </p:txBody>
      </p:sp>
      <p:sp>
        <p:nvSpPr>
          <p:cNvPr id="4" name="文本框 3"/>
          <p:cNvSpPr txBox="1"/>
          <p:nvPr/>
        </p:nvSpPr>
        <p:spPr>
          <a:xfrm>
            <a:off x="3208655" y="1188085"/>
            <a:ext cx="6924675" cy="583565"/>
          </a:xfrm>
          <a:prstGeom prst="rect">
            <a:avLst/>
          </a:prstGeom>
          <a:noFill/>
        </p:spPr>
        <p:txBody>
          <a:bodyPr wrap="square" rtlCol="0">
            <a:spAutoFit/>
          </a:bodyPr>
          <a:p>
            <a:r>
              <a:rPr lang="zh-CN" altLang="en-US" sz="1600" b="1"/>
              <a:t>用户注册无法传值到数据库</a:t>
            </a:r>
            <a:endParaRPr lang="zh-CN" altLang="en-US" sz="1600" b="1"/>
          </a:p>
          <a:p>
            <a:r>
              <a:rPr lang="en-US" altLang="zh-CN" sz="1600"/>
              <a:t>html</a:t>
            </a:r>
            <a:r>
              <a:rPr lang="zh-CN" altLang="en-US" sz="1600"/>
              <a:t>页面与数据库命名不匹配</a:t>
            </a:r>
            <a:endParaRPr lang="zh-CN" altLang="en-US" sz="1600"/>
          </a:p>
        </p:txBody>
      </p:sp>
      <p:sp>
        <p:nvSpPr>
          <p:cNvPr id="7" name="Oval 14"/>
          <p:cNvSpPr>
            <a:spLocks noChangeArrowheads="1"/>
          </p:cNvSpPr>
          <p:nvPr/>
        </p:nvSpPr>
        <p:spPr bwMode="auto">
          <a:xfrm>
            <a:off x="1419860" y="3759835"/>
            <a:ext cx="1205865" cy="1189355"/>
          </a:xfrm>
          <a:prstGeom prst="ellipse">
            <a:avLst/>
          </a:prstGeom>
          <a:solidFill>
            <a:schemeClr val="accent2">
              <a:lumMod val="100000"/>
            </a:schemeClr>
          </a:solidFill>
          <a:ln>
            <a:noFill/>
          </a:ln>
        </p:spPr>
        <p:txBody>
          <a:bodyPr vert="horz" wrap="square" lIns="0" tIns="0" rIns="0" bIns="0" numCol="1" anchor="t" anchorCtr="0" compatLnSpc="1"/>
          <a:p>
            <a:pPr algn="ctr" defTabSz="1218565">
              <a:lnSpc>
                <a:spcPct val="150000"/>
              </a:lnSpc>
              <a:defRPr/>
            </a:pPr>
            <a:r>
              <a:rPr lang="en-US" altLang="zh-CN" sz="2800" b="1" kern="0" dirty="0">
                <a:solidFill>
                  <a:prstClr val="white"/>
                </a:solidFill>
                <a:cs typeface="+mn-ea"/>
                <a:sym typeface="+mn-lt"/>
              </a:rPr>
              <a:t>03</a:t>
            </a:r>
            <a:endParaRPr lang="en-US" altLang="zh-CN" sz="2800" b="1" kern="0" dirty="0">
              <a:solidFill>
                <a:prstClr val="white"/>
              </a:solidFill>
              <a:cs typeface="+mn-ea"/>
              <a:sym typeface="+mn-lt"/>
            </a:endParaRPr>
          </a:p>
        </p:txBody>
      </p:sp>
      <p:sp>
        <p:nvSpPr>
          <p:cNvPr id="8" name="文本框 7"/>
          <p:cNvSpPr txBox="1"/>
          <p:nvPr/>
        </p:nvSpPr>
        <p:spPr>
          <a:xfrm>
            <a:off x="3102610" y="3846830"/>
            <a:ext cx="6581775" cy="829945"/>
          </a:xfrm>
          <a:prstGeom prst="rect">
            <a:avLst/>
          </a:prstGeom>
          <a:noFill/>
        </p:spPr>
        <p:txBody>
          <a:bodyPr wrap="square" rtlCol="0">
            <a:spAutoFit/>
          </a:bodyPr>
          <a:p>
            <a:r>
              <a:rPr lang="zh-CN" altLang="en-US" sz="1600" b="1"/>
              <a:t>获取不到订单信息</a:t>
            </a:r>
            <a:endParaRPr lang="zh-CN" altLang="en-US" sz="1600" b="1"/>
          </a:p>
          <a:p>
            <a:r>
              <a:rPr lang="zh-CN" altLang="en-US" sz="1600"/>
              <a:t>实体类中数据类型定义错误，与数据库中类型不符，导致无法传值</a:t>
            </a:r>
            <a:endParaRPr lang="zh-CN" altLang="en-US" sz="1600" b="1"/>
          </a:p>
          <a:p>
            <a:endParaRPr lang="zh-CN" altLang="en-US" sz="1600" b="1"/>
          </a:p>
        </p:txBody>
      </p:sp>
      <p:sp>
        <p:nvSpPr>
          <p:cNvPr id="3" name="Oval 14"/>
          <p:cNvSpPr>
            <a:spLocks noChangeArrowheads="1"/>
          </p:cNvSpPr>
          <p:nvPr/>
        </p:nvSpPr>
        <p:spPr bwMode="auto">
          <a:xfrm>
            <a:off x="1419860" y="5299075"/>
            <a:ext cx="1205865" cy="1189355"/>
          </a:xfrm>
          <a:prstGeom prst="ellipse">
            <a:avLst/>
          </a:prstGeom>
          <a:solidFill>
            <a:schemeClr val="accent2">
              <a:lumMod val="100000"/>
            </a:schemeClr>
          </a:solidFill>
          <a:ln>
            <a:noFill/>
          </a:ln>
        </p:spPr>
        <p:txBody>
          <a:bodyPr vert="horz" wrap="square" lIns="0" tIns="0" rIns="0" bIns="0" numCol="1" anchor="t" anchorCtr="0" compatLnSpc="1"/>
          <a:p>
            <a:pPr algn="ctr" defTabSz="1218565">
              <a:lnSpc>
                <a:spcPct val="150000"/>
              </a:lnSpc>
              <a:defRPr/>
            </a:pPr>
            <a:r>
              <a:rPr lang="en-US" altLang="zh-CN" sz="2800" b="1" kern="0" dirty="0">
                <a:solidFill>
                  <a:prstClr val="white"/>
                </a:solidFill>
                <a:cs typeface="+mn-ea"/>
                <a:sym typeface="+mn-lt"/>
              </a:rPr>
              <a:t>04</a:t>
            </a:r>
            <a:endParaRPr lang="en-US" altLang="zh-CN" sz="2800" b="1" kern="0" dirty="0">
              <a:solidFill>
                <a:prstClr val="white"/>
              </a:solidFill>
              <a:cs typeface="+mn-ea"/>
              <a:sym typeface="+mn-lt"/>
            </a:endParaRPr>
          </a:p>
        </p:txBody>
      </p:sp>
      <p:sp>
        <p:nvSpPr>
          <p:cNvPr id="5" name="文本框 4"/>
          <p:cNvSpPr txBox="1"/>
          <p:nvPr/>
        </p:nvSpPr>
        <p:spPr>
          <a:xfrm>
            <a:off x="3140075" y="5410200"/>
            <a:ext cx="7049135" cy="645160"/>
          </a:xfrm>
          <a:prstGeom prst="rect">
            <a:avLst/>
          </a:prstGeom>
          <a:noFill/>
        </p:spPr>
        <p:txBody>
          <a:bodyPr wrap="square" rtlCol="0">
            <a:spAutoFit/>
          </a:bodyPr>
          <a:p>
            <a:r>
              <a:rPr lang="zh-CN" altLang="en-US" b="1"/>
              <a:t>找回密码失败</a:t>
            </a:r>
            <a:endParaRPr lang="zh-CN" altLang="en-US" b="1"/>
          </a:p>
          <a:p>
            <a:r>
              <a:rPr lang="zh-CN" altLang="en-US"/>
              <a:t>无法根据主键</a:t>
            </a:r>
            <a:r>
              <a:rPr lang="en-US" altLang="zh-CN"/>
              <a:t>--</a:t>
            </a:r>
            <a:r>
              <a:rPr lang="zh-CN" altLang="en-US"/>
              <a:t>手机</a:t>
            </a:r>
            <a:r>
              <a:rPr lang="zh-CN" altLang="en-US"/>
              <a:t>号码调取数据库中相应的用户信息。</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cover/>
      </p:transition>
    </mc:Choice>
    <mc:Fallback>
      <p:transition spd="slow" advClick="0" advTm="0">
        <p:cover/>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2" name="文本框 1"/>
          <p:cNvSpPr txBox="1"/>
          <p:nvPr/>
        </p:nvSpPr>
        <p:spPr>
          <a:xfrm>
            <a:off x="1838425" y="1597794"/>
            <a:ext cx="9057373" cy="4523105"/>
          </a:xfrm>
          <a:prstGeom prst="rect">
            <a:avLst/>
          </a:prstGeom>
          <a:noFill/>
        </p:spPr>
        <p:txBody>
          <a:bodyPr wrap="square" rtlCol="0">
            <a:spAutoFit/>
          </a:bodyPr>
          <a:lstStyle/>
          <a:p>
            <a:r>
              <a:rPr lang="zh-CN" altLang="en-US" dirty="0"/>
              <a:t>        </a:t>
            </a:r>
            <a:r>
              <a:rPr lang="zh-CN" altLang="en-US" b="1" dirty="0"/>
              <a:t> 此次项目开发，除了专业知识的收获以外，我还明白了做任何工作都不是孤立存在的，工作不论繁复，都可以看作是一个项目。而要完成一个项目就需要各式各样的人员整合到一起，扮演不同的角色。因此就需要我们不断的学习，培养自己的思考力，在工作中要明确自己所负责的是什么工作，分清什么阶段该做什么，什么环节该做什么，理清了各个环节、各阶段、各条线之间的逻辑关系和相关性，我们的工作思路就更清晰了。</a:t>
            </a:r>
            <a:endParaRPr lang="en-US" altLang="zh-CN" b="1" dirty="0"/>
          </a:p>
          <a:p>
            <a:r>
              <a:rPr lang="zh-CN" altLang="en-US" b="1" dirty="0"/>
              <a:t>　　同时我认为团结是非常重要的。俗话说得好“一个巴掌拍不响”，这不正是告诉我们这个道理吗</a:t>
            </a:r>
            <a:r>
              <a:rPr lang="en-US" altLang="zh-CN" b="1" dirty="0"/>
              <a:t>?</a:t>
            </a:r>
            <a:r>
              <a:rPr lang="zh-CN" altLang="en-US" b="1" dirty="0"/>
              <a:t>人类社会越来越依赖集体的努力以及越来越多的、有组织的群体规模的扩大</a:t>
            </a:r>
            <a:r>
              <a:rPr lang="en-US" altLang="zh-CN" b="1" dirty="0"/>
              <a:t>,</a:t>
            </a:r>
            <a:r>
              <a:rPr lang="zh-CN" altLang="en-US" b="1" dirty="0"/>
              <a:t>合作也就愈发重要了。项目的开展需要团队合作交流，它不仅关系着项目开展的进度快慢的问题，而且关系这一个团队能否坚持到最后并取得一定成绩。</a:t>
            </a:r>
            <a:br>
              <a:rPr lang="zh-CN" altLang="en-US" b="1" dirty="0"/>
            </a:br>
            <a:r>
              <a:rPr lang="zh-CN" altLang="en-US" b="1" dirty="0"/>
              <a:t>　在项目初期，由于某些知识方面的欠缺，我们进度较慢。通过询问指导老师，花一段时间学习相关知识终于有了进步。其实，每一个不平凡的成就都是这样“平凡”地一步一步实现的。该项目真正做起来才发现并不那么容易，需要做很多的工作，并且这些工作都还需要很大的耐心和毅力。项目的完成，是结束也是开始，展现在自己面前的是一片任自己驰骋的沃土，也分明感受到了沉甸甸的责任。在今后的生活中，我将继续学习，深入实践，不断提升自我，继续创造更多的价值。</a:t>
            </a:r>
            <a:endParaRPr lang="zh-CN" altLang="en-US" b="1" dirty="0"/>
          </a:p>
        </p:txBody>
      </p:sp>
      <p:sp>
        <p:nvSpPr>
          <p:cNvPr id="4" name="文本框 3"/>
          <p:cNvSpPr txBox="1"/>
          <p:nvPr/>
        </p:nvSpPr>
        <p:spPr>
          <a:xfrm>
            <a:off x="1838425" y="972152"/>
            <a:ext cx="2059807" cy="58477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心得体会：</a:t>
            </a:r>
            <a:endParaRPr lang="zh-CN" altLang="en-US" sz="3200"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cover/>
      </p:transition>
    </mc:Choice>
    <mc:Fallback>
      <p:transition spd="slow" advClick="0" advTm="0">
        <p:cover/>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3092" y="354405"/>
            <a:ext cx="10507461" cy="0"/>
            <a:chOff x="1028775" y="591989"/>
            <a:chExt cx="11086097" cy="0"/>
          </a:xfrm>
        </p:grpSpPr>
        <p:cxnSp>
          <p:nvCxnSpPr>
            <p:cNvPr id="3" name="直接连接符 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5005136" y="105951"/>
            <a:ext cx="2030931" cy="369332"/>
          </a:xfrm>
          <a:prstGeom prst="rect">
            <a:avLst/>
          </a:prstGeom>
          <a:noFill/>
        </p:spPr>
        <p:txBody>
          <a:bodyPr wrap="square" rtlCol="0">
            <a:spAutoFit/>
          </a:bodyPr>
          <a:lstStyle/>
          <a:p>
            <a:pPr algn="ctr"/>
            <a:r>
              <a:rPr lang="zh-CN" altLang="en-US" b="1" dirty="0"/>
              <a:t>商品展示页面</a:t>
            </a:r>
            <a:endParaRPr lang="zh-CN" altLang="en-US" b="1" dirty="0"/>
          </a:p>
        </p:txBody>
      </p:sp>
      <p:pic>
        <p:nvPicPr>
          <p:cNvPr id="5" name="图片 -2147482619"/>
          <p:cNvPicPr>
            <a:picLocks noChangeAspect="1"/>
          </p:cNvPicPr>
          <p:nvPr/>
        </p:nvPicPr>
        <p:blipFill>
          <a:blip r:embed="rId1"/>
          <a:srcRect l="2750" t="10561" r="1965" b="5940"/>
          <a:stretch>
            <a:fillRect/>
          </a:stretch>
        </p:blipFill>
        <p:spPr>
          <a:xfrm>
            <a:off x="765810" y="613410"/>
            <a:ext cx="10594340" cy="55968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3092" y="354405"/>
            <a:ext cx="10507461" cy="0"/>
            <a:chOff x="1028775" y="591989"/>
            <a:chExt cx="11086097" cy="0"/>
          </a:xfrm>
        </p:grpSpPr>
        <p:cxnSp>
          <p:nvCxnSpPr>
            <p:cNvPr id="3" name="直接连接符 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5005136" y="105951"/>
            <a:ext cx="2030931" cy="369332"/>
          </a:xfrm>
          <a:prstGeom prst="rect">
            <a:avLst/>
          </a:prstGeom>
          <a:noFill/>
        </p:spPr>
        <p:txBody>
          <a:bodyPr wrap="square" rtlCol="0">
            <a:spAutoFit/>
          </a:bodyPr>
          <a:lstStyle/>
          <a:p>
            <a:pPr algn="ctr"/>
            <a:r>
              <a:rPr lang="zh-CN" altLang="en-US" b="1" dirty="0"/>
              <a:t>商品展示页面</a:t>
            </a:r>
            <a:endParaRPr lang="zh-CN" altLang="en-US" b="1" dirty="0"/>
          </a:p>
        </p:txBody>
      </p:sp>
      <p:pic>
        <p:nvPicPr>
          <p:cNvPr id="5" name="图片 -2147482616"/>
          <p:cNvPicPr>
            <a:picLocks noChangeAspect="1"/>
          </p:cNvPicPr>
          <p:nvPr/>
        </p:nvPicPr>
        <p:blipFill>
          <a:blip r:embed="rId1"/>
          <a:srcRect l="5920" t="11020" r="2411" b="4460"/>
          <a:stretch>
            <a:fillRect/>
          </a:stretch>
        </p:blipFill>
        <p:spPr>
          <a:xfrm>
            <a:off x="883285" y="531495"/>
            <a:ext cx="10343515" cy="57492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3092" y="354405"/>
            <a:ext cx="10507461" cy="0"/>
            <a:chOff x="1028775" y="591989"/>
            <a:chExt cx="11086097" cy="0"/>
          </a:xfrm>
        </p:grpSpPr>
        <p:cxnSp>
          <p:nvCxnSpPr>
            <p:cNvPr id="3" name="直接连接符 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5005136" y="105951"/>
            <a:ext cx="2030931" cy="369332"/>
          </a:xfrm>
          <a:prstGeom prst="rect">
            <a:avLst/>
          </a:prstGeom>
          <a:noFill/>
        </p:spPr>
        <p:txBody>
          <a:bodyPr wrap="square" rtlCol="0">
            <a:spAutoFit/>
          </a:bodyPr>
          <a:lstStyle/>
          <a:p>
            <a:pPr algn="ctr"/>
            <a:r>
              <a:rPr lang="zh-CN" altLang="en-US" b="1" dirty="0"/>
              <a:t>商品展示页面</a:t>
            </a:r>
            <a:endParaRPr lang="zh-CN" altLang="en-US" b="1" dirty="0"/>
          </a:p>
        </p:txBody>
      </p:sp>
      <p:pic>
        <p:nvPicPr>
          <p:cNvPr id="5" name="图片 -2147482618"/>
          <p:cNvPicPr>
            <a:picLocks noChangeAspect="1"/>
          </p:cNvPicPr>
          <p:nvPr/>
        </p:nvPicPr>
        <p:blipFill>
          <a:blip r:embed="rId1"/>
          <a:srcRect l="2605" t="11340" r="1508" b="5240"/>
          <a:stretch>
            <a:fillRect/>
          </a:stretch>
        </p:blipFill>
        <p:spPr>
          <a:xfrm>
            <a:off x="672465" y="584835"/>
            <a:ext cx="10836910" cy="56832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39"/>
          <p:cNvSpPr txBox="1"/>
          <p:nvPr/>
        </p:nvSpPr>
        <p:spPr>
          <a:xfrm>
            <a:off x="277495" y="157480"/>
            <a:ext cx="10638155" cy="6497320"/>
          </a:xfrm>
          <a:prstGeom prst="rect">
            <a:avLst/>
          </a:prstGeom>
          <a:noFill/>
        </p:spPr>
        <p:txBody>
          <a:bodyPr wrap="none" lIns="0" tIns="0" rIns="383948" bIns="0" anchor="ctr" anchorCtr="0">
            <a:noAutofit/>
          </a:bodyPr>
          <a:lstStyle/>
          <a:p>
            <a:pPr indent="457200" algn="l" fontAlgn="auto">
              <a:buFont typeface="Arial" panose="020B0604020202020204" pitchFamily="34" charset="0"/>
              <a:buNone/>
            </a:pPr>
            <a:r>
              <a:rPr lang="en-US" altLang="zh-CN" sz="2800" dirty="0">
                <a:solidFill>
                  <a:schemeClr val="tx1">
                    <a:lumMod val="75000"/>
                  </a:schemeClr>
                </a:solidFill>
                <a:latin typeface="华文楷体" panose="02010600040101010101" charset="-122"/>
                <a:ea typeface="华文楷体" panose="02010600040101010101" charset="-122"/>
                <a:cs typeface="+mn-ea"/>
                <a:sym typeface="+mn-lt"/>
              </a:rPr>
              <a:t>SpringBoot</a:t>
            </a: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的优点：</a:t>
            </a:r>
            <a:endParaRPr lang="zh-CN" altLang="en-US" sz="2800" dirty="0">
              <a:solidFill>
                <a:schemeClr val="tx1">
                  <a:lumMod val="75000"/>
                </a:schemeClr>
              </a:solidFill>
              <a:latin typeface="华文楷体" panose="02010600040101010101" charset="-122"/>
              <a:ea typeface="华文楷体" panose="02010600040101010101" charset="-122"/>
              <a:cs typeface="+mn-ea"/>
              <a:sym typeface="+mn-lt"/>
            </a:endParaRPr>
          </a:p>
          <a:p>
            <a:pPr marL="457200" indent="457200" algn="l" fontAlgn="auto">
              <a:buFont typeface="Arial" panose="020B0604020202020204" pitchFamily="34" charset="0"/>
              <a:buChar char="•"/>
            </a:pP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为所有</a:t>
            </a:r>
            <a:r>
              <a:rPr lang="en-US" altLang="zh-CN" sz="2800" dirty="0">
                <a:solidFill>
                  <a:schemeClr val="tx1">
                    <a:lumMod val="75000"/>
                  </a:schemeClr>
                </a:solidFill>
                <a:latin typeface="华文楷体" panose="02010600040101010101" charset="-122"/>
                <a:ea typeface="华文楷体" panose="02010600040101010101" charset="-122"/>
                <a:cs typeface="+mn-ea"/>
                <a:sym typeface="+mn-lt"/>
              </a:rPr>
              <a:t>Spring</a:t>
            </a: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开发者更快的入门</a:t>
            </a:r>
            <a:endParaRPr lang="zh-CN" altLang="en-US" sz="2800" dirty="0">
              <a:solidFill>
                <a:schemeClr val="tx1">
                  <a:lumMod val="75000"/>
                </a:schemeClr>
              </a:solidFill>
              <a:latin typeface="华文楷体" panose="02010600040101010101" charset="-122"/>
              <a:ea typeface="华文楷体" panose="02010600040101010101" charset="-122"/>
              <a:cs typeface="+mn-ea"/>
              <a:sym typeface="+mn-lt"/>
            </a:endParaRPr>
          </a:p>
          <a:p>
            <a:pPr marL="457200" indent="457200" algn="l" fontAlgn="auto">
              <a:buFont typeface="Arial" panose="020B0604020202020204" pitchFamily="34" charset="0"/>
              <a:buChar char="•"/>
            </a:pP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开箱即用，提供各种默认配置来简化项目配置</a:t>
            </a:r>
            <a:endParaRPr lang="zh-CN" altLang="en-US" sz="2800" dirty="0">
              <a:solidFill>
                <a:schemeClr val="tx1">
                  <a:lumMod val="75000"/>
                </a:schemeClr>
              </a:solidFill>
              <a:latin typeface="华文楷体" panose="02010600040101010101" charset="-122"/>
              <a:ea typeface="华文楷体" panose="02010600040101010101" charset="-122"/>
              <a:cs typeface="+mn-ea"/>
              <a:sym typeface="+mn-lt"/>
            </a:endParaRPr>
          </a:p>
          <a:p>
            <a:pPr marL="457200" indent="457200" algn="l" fontAlgn="auto">
              <a:buFont typeface="Arial" panose="020B0604020202020204" pitchFamily="34" charset="0"/>
              <a:buChar char="•"/>
            </a:pP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内嵌式容器简化</a:t>
            </a:r>
            <a:r>
              <a:rPr lang="en-US" altLang="zh-CN" sz="2800" dirty="0">
                <a:solidFill>
                  <a:schemeClr val="tx1">
                    <a:lumMod val="75000"/>
                  </a:schemeClr>
                </a:solidFill>
                <a:latin typeface="华文楷体" panose="02010600040101010101" charset="-122"/>
                <a:ea typeface="华文楷体" panose="02010600040101010101" charset="-122"/>
                <a:cs typeface="+mn-ea"/>
                <a:sym typeface="+mn-lt"/>
              </a:rPr>
              <a:t>Web</a:t>
            </a: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项目</a:t>
            </a:r>
            <a:endParaRPr lang="zh-CN" altLang="en-US" sz="2800" dirty="0">
              <a:solidFill>
                <a:schemeClr val="tx1">
                  <a:lumMod val="75000"/>
                </a:schemeClr>
              </a:solidFill>
              <a:latin typeface="华文楷体" panose="02010600040101010101" charset="-122"/>
              <a:ea typeface="华文楷体" panose="02010600040101010101" charset="-122"/>
              <a:cs typeface="+mn-ea"/>
              <a:sym typeface="+mn-lt"/>
            </a:endParaRPr>
          </a:p>
          <a:p>
            <a:pPr marL="457200" indent="457200" algn="l" fontAlgn="auto">
              <a:buFont typeface="Arial" panose="020B0604020202020204" pitchFamily="34" charset="0"/>
              <a:buChar char="•"/>
            </a:pP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没有冗余代码生成和</a:t>
            </a:r>
            <a:r>
              <a:rPr lang="en-US" altLang="zh-CN" sz="2800" dirty="0">
                <a:solidFill>
                  <a:schemeClr val="tx1">
                    <a:lumMod val="75000"/>
                  </a:schemeClr>
                </a:solidFill>
                <a:latin typeface="华文楷体" panose="02010600040101010101" charset="-122"/>
                <a:ea typeface="华文楷体" panose="02010600040101010101" charset="-122"/>
                <a:cs typeface="+mn-ea"/>
                <a:sym typeface="+mn-lt"/>
              </a:rPr>
              <a:t>XML</a:t>
            </a: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配置的要求</a:t>
            </a:r>
            <a:endParaRPr lang="zh-CN" altLang="en-US" sz="2800" dirty="0">
              <a:solidFill>
                <a:schemeClr val="tx1">
                  <a:lumMod val="75000"/>
                </a:schemeClr>
              </a:solidFill>
              <a:latin typeface="华文楷体" panose="02010600040101010101" charset="-122"/>
              <a:ea typeface="华文楷体" panose="02010600040101010101" charset="-122"/>
              <a:cs typeface="+mn-ea"/>
              <a:sym typeface="+mn-lt"/>
            </a:endParaRPr>
          </a:p>
          <a:p>
            <a:pPr indent="457200" algn="l" fontAlgn="auto">
              <a:buFont typeface="Arial" panose="020B0604020202020204" pitchFamily="34" charset="0"/>
              <a:buNone/>
            </a:pPr>
            <a:r>
              <a:rPr lang="en-US" altLang="zh-CN" sz="2800" dirty="0">
                <a:solidFill>
                  <a:schemeClr val="tx1">
                    <a:lumMod val="75000"/>
                  </a:schemeClr>
                </a:solidFill>
                <a:latin typeface="华文楷体" panose="02010600040101010101" charset="-122"/>
                <a:ea typeface="华文楷体" panose="02010600040101010101" charset="-122"/>
                <a:cs typeface="+mn-ea"/>
                <a:sym typeface="+mn-lt"/>
              </a:rPr>
              <a:t>Thymeleaf 在有网络和无网络的环境下皆可运行，</a:t>
            </a:r>
            <a:endParaRPr lang="en-US" altLang="zh-CN" sz="2800" dirty="0">
              <a:solidFill>
                <a:schemeClr val="tx1">
                  <a:lumMod val="75000"/>
                </a:schemeClr>
              </a:solidFill>
              <a:latin typeface="华文楷体" panose="02010600040101010101" charset="-122"/>
              <a:ea typeface="华文楷体" panose="02010600040101010101" charset="-122"/>
              <a:cs typeface="+mn-ea"/>
              <a:sym typeface="+mn-lt"/>
            </a:endParaRPr>
          </a:p>
          <a:p>
            <a:pPr indent="0" algn="l" fontAlgn="auto">
              <a:buFont typeface="Arial" panose="020B0604020202020204" pitchFamily="34" charset="0"/>
              <a:buNone/>
            </a:pPr>
            <a:r>
              <a:rPr lang="en-US" altLang="zh-CN" sz="2800" dirty="0">
                <a:solidFill>
                  <a:schemeClr val="tx1">
                    <a:lumMod val="75000"/>
                  </a:schemeClr>
                </a:solidFill>
                <a:latin typeface="华文楷体" panose="02010600040101010101" charset="-122"/>
                <a:ea typeface="华文楷体" panose="02010600040101010101" charset="-122"/>
                <a:cs typeface="+mn-ea"/>
                <a:sym typeface="+mn-lt"/>
              </a:rPr>
              <a:t>     即它可以让美工在浏览器查看页面的静态效果，</a:t>
            </a:r>
            <a:endParaRPr lang="en-US" altLang="zh-CN" sz="2800" dirty="0">
              <a:solidFill>
                <a:schemeClr val="tx1">
                  <a:lumMod val="75000"/>
                </a:schemeClr>
              </a:solidFill>
              <a:latin typeface="华文楷体" panose="02010600040101010101" charset="-122"/>
              <a:ea typeface="华文楷体" panose="02010600040101010101" charset="-122"/>
              <a:cs typeface="+mn-ea"/>
              <a:sym typeface="+mn-lt"/>
            </a:endParaRPr>
          </a:p>
          <a:p>
            <a:pPr indent="0" algn="l" fontAlgn="auto">
              <a:buFont typeface="Arial" panose="020B0604020202020204" pitchFamily="34" charset="0"/>
              <a:buNone/>
            </a:pPr>
            <a:r>
              <a:rPr lang="en-US" altLang="zh-CN" sz="2800" dirty="0">
                <a:solidFill>
                  <a:schemeClr val="tx1">
                    <a:lumMod val="75000"/>
                  </a:schemeClr>
                </a:solidFill>
                <a:latin typeface="华文楷体" panose="02010600040101010101" charset="-122"/>
                <a:ea typeface="华文楷体" panose="02010600040101010101" charset="-122"/>
                <a:cs typeface="+mn-ea"/>
                <a:sym typeface="+mn-lt"/>
              </a:rPr>
              <a:t>     也可以让程序员在服务器查看带数据的动态页面效果。</a:t>
            </a:r>
            <a:endParaRPr lang="en-US" altLang="zh-CN" sz="2800" dirty="0">
              <a:solidFill>
                <a:schemeClr val="tx1">
                  <a:lumMod val="75000"/>
                </a:schemeClr>
              </a:solidFill>
              <a:latin typeface="华文楷体" panose="02010600040101010101" charset="-122"/>
              <a:ea typeface="华文楷体" panose="02010600040101010101" charset="-122"/>
              <a:cs typeface="+mn-ea"/>
              <a:sym typeface="+mn-lt"/>
            </a:endParaRPr>
          </a:p>
          <a:p>
            <a:pPr indent="457200" algn="l" fontAlgn="auto">
              <a:buFont typeface="Arial" panose="020B0604020202020204" pitchFamily="34" charset="0"/>
              <a:buNone/>
            </a:pPr>
            <a:r>
              <a:rPr lang="en-US" altLang="zh-CN" sz="2800" dirty="0">
                <a:solidFill>
                  <a:schemeClr val="tx1">
                    <a:lumMod val="75000"/>
                  </a:schemeClr>
                </a:solidFill>
                <a:latin typeface="华文楷体" panose="02010600040101010101" charset="-122"/>
                <a:ea typeface="华文楷体" panose="02010600040101010101" charset="-122"/>
                <a:cs typeface="+mn-ea"/>
                <a:sym typeface="+mn-lt"/>
              </a:rPr>
              <a:t>MyBatis 是一款优秀的持久层框架,它支持定制化 SQL、存储过程以及高</a:t>
            </a:r>
            <a:endParaRPr lang="en-US" altLang="zh-CN" sz="2800" dirty="0">
              <a:solidFill>
                <a:schemeClr val="tx1">
                  <a:lumMod val="75000"/>
                </a:schemeClr>
              </a:solidFill>
              <a:latin typeface="华文楷体" panose="02010600040101010101" charset="-122"/>
              <a:ea typeface="华文楷体" panose="02010600040101010101" charset="-122"/>
              <a:cs typeface="+mn-ea"/>
              <a:sym typeface="+mn-lt"/>
            </a:endParaRPr>
          </a:p>
          <a:p>
            <a:pPr indent="457200" algn="l" fontAlgn="auto">
              <a:buFont typeface="Arial" panose="020B0604020202020204" pitchFamily="34" charset="0"/>
              <a:buNone/>
            </a:pPr>
            <a:r>
              <a:rPr lang="en-US" altLang="zh-CN" sz="2800" dirty="0">
                <a:solidFill>
                  <a:schemeClr val="tx1">
                    <a:lumMod val="75000"/>
                  </a:schemeClr>
                </a:solidFill>
                <a:latin typeface="华文楷体" panose="02010600040101010101" charset="-122"/>
                <a:ea typeface="华文楷体" panose="02010600040101010101" charset="-122"/>
                <a:cs typeface="+mn-ea"/>
                <a:sym typeface="+mn-lt"/>
              </a:rPr>
              <a:t>级映射。</a:t>
            </a:r>
            <a:endParaRPr lang="en-US" altLang="zh-CN" sz="2800" dirty="0">
              <a:solidFill>
                <a:schemeClr val="tx1">
                  <a:lumMod val="75000"/>
                </a:schemeClr>
              </a:solidFill>
              <a:latin typeface="华文楷体" panose="02010600040101010101" charset="-122"/>
              <a:ea typeface="华文楷体" panose="02010600040101010101" charset="-122"/>
              <a:cs typeface="+mn-ea"/>
              <a:sym typeface="+mn-lt"/>
            </a:endParaRPr>
          </a:p>
          <a:p>
            <a:pPr indent="457200" algn="l" fontAlgn="auto">
              <a:buFont typeface="Arial" panose="020B0604020202020204" pitchFamily="34" charset="0"/>
              <a:buNone/>
            </a:pPr>
            <a:r>
              <a:rPr lang="en-US" altLang="zh-CN" sz="2800" dirty="0">
                <a:solidFill>
                  <a:schemeClr val="tx1">
                    <a:lumMod val="75000"/>
                  </a:schemeClr>
                </a:solidFill>
                <a:latin typeface="华文楷体" panose="02010600040101010101" charset="-122"/>
                <a:ea typeface="华文楷体" panose="02010600040101010101" charset="-122"/>
                <a:cs typeface="+mn-ea"/>
                <a:sym typeface="+mn-lt"/>
              </a:rPr>
              <a:t>MyBatis 避免了几乎所有的 JDBC 代码和手动设置参数以及获取结果集。</a:t>
            </a:r>
            <a:endParaRPr lang="en-US" altLang="zh-CN" sz="2800" dirty="0">
              <a:solidFill>
                <a:schemeClr val="tx1">
                  <a:lumMod val="75000"/>
                </a:schemeClr>
              </a:solidFill>
              <a:latin typeface="华文楷体" panose="02010600040101010101" charset="-122"/>
              <a:ea typeface="华文楷体" panose="02010600040101010101" charset="-122"/>
              <a:cs typeface="+mn-ea"/>
              <a:sym typeface="+mn-lt"/>
            </a:endParaRPr>
          </a:p>
          <a:p>
            <a:pPr indent="457200" algn="l" fontAlgn="auto">
              <a:buFont typeface="Arial" panose="020B0604020202020204" pitchFamily="34" charset="0"/>
              <a:buNone/>
            </a:pPr>
            <a:r>
              <a:rPr lang="en-US" altLang="zh-CN" sz="2800" dirty="0">
                <a:solidFill>
                  <a:schemeClr val="tx1">
                    <a:lumMod val="75000"/>
                  </a:schemeClr>
                </a:solidFill>
                <a:latin typeface="华文楷体" panose="02010600040101010101" charset="-122"/>
                <a:ea typeface="华文楷体" panose="02010600040101010101" charset="-122"/>
                <a:cs typeface="+mn-ea"/>
                <a:sym typeface="+mn-lt"/>
              </a:rPr>
              <a:t>MyBatis 可以使用简单的 XML 或注解来配置和映射原生类型、接口</a:t>
            </a: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a:t>
            </a:r>
            <a:endParaRPr lang="zh-CN" altLang="en-US" sz="2800" dirty="0">
              <a:solidFill>
                <a:schemeClr val="tx1">
                  <a:lumMod val="75000"/>
                </a:schemeClr>
              </a:solidFill>
              <a:latin typeface="华文楷体" panose="02010600040101010101" charset="-122"/>
              <a:ea typeface="华文楷体" panose="02010600040101010101" charset="-122"/>
              <a:cs typeface="+mn-ea"/>
              <a:sym typeface="+mn-lt"/>
            </a:endParaRPr>
          </a:p>
        </p:txBody>
      </p:sp>
      <p:sp>
        <p:nvSpPr>
          <p:cNvPr id="59" name="TextBox 8"/>
          <p:cNvSpPr txBox="1"/>
          <p:nvPr/>
        </p:nvSpPr>
        <p:spPr>
          <a:xfrm>
            <a:off x="2602230" y="278130"/>
            <a:ext cx="6987540" cy="492125"/>
          </a:xfrm>
          <a:prstGeom prst="rect">
            <a:avLst/>
          </a:prstGeom>
          <a:noFill/>
        </p:spPr>
        <p:txBody>
          <a:bodyPr wrap="square" lIns="0" tIns="0" rIns="0" bIns="0" rtlCol="0" anchor="ctr">
            <a:spAutoFit/>
          </a:bodyPr>
          <a:lstStyle/>
          <a:p>
            <a:pPr algn="ctr"/>
            <a:r>
              <a:rPr lang="zh-CN" altLang="en-US" sz="3200" dirty="0">
                <a:solidFill>
                  <a:schemeClr val="tx1">
                    <a:lumMod val="75000"/>
                    <a:lumOff val="25000"/>
                  </a:schemeClr>
                </a:solidFill>
                <a:latin typeface="华文楷体" panose="02010600040101010101" charset="-122"/>
                <a:ea typeface="华文楷体" panose="02010600040101010101" charset="-122"/>
                <a:cs typeface="+mn-ea"/>
                <a:sym typeface="+mn-lt"/>
              </a:rPr>
              <a:t>采用的核心技术</a:t>
            </a:r>
            <a:endParaRPr lang="zh-CN" altLang="en-US" sz="3200" dirty="0">
              <a:solidFill>
                <a:schemeClr val="tx1">
                  <a:lumMod val="75000"/>
                  <a:lumOff val="25000"/>
                </a:schemeClr>
              </a:solidFill>
              <a:latin typeface="华文楷体" panose="02010600040101010101" charset="-122"/>
              <a:ea typeface="华文楷体" panose="02010600040101010101" charset="-122"/>
              <a:cs typeface="+mn-ea"/>
              <a:sym typeface="+mn-lt"/>
            </a:endParaRPr>
          </a:p>
        </p:txBody>
      </p:sp>
      <p:grpSp>
        <p:nvGrpSpPr>
          <p:cNvPr id="60" name="组合 59"/>
          <p:cNvGrpSpPr/>
          <p:nvPr/>
        </p:nvGrpSpPr>
        <p:grpSpPr>
          <a:xfrm>
            <a:off x="957205" y="523783"/>
            <a:ext cx="10507461" cy="0"/>
            <a:chOff x="1028775" y="591989"/>
            <a:chExt cx="11086097" cy="0"/>
          </a:xfrm>
        </p:grpSpPr>
        <p:cxnSp>
          <p:nvCxnSpPr>
            <p:cNvPr id="61" name="直接连接符 60"/>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3092" y="354405"/>
            <a:ext cx="10507461" cy="0"/>
            <a:chOff x="1028775" y="591989"/>
            <a:chExt cx="11086097" cy="0"/>
          </a:xfrm>
        </p:grpSpPr>
        <p:cxnSp>
          <p:nvCxnSpPr>
            <p:cNvPr id="3" name="直接连接符 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5005136" y="105951"/>
            <a:ext cx="2030931" cy="369332"/>
          </a:xfrm>
          <a:prstGeom prst="rect">
            <a:avLst/>
          </a:prstGeom>
          <a:noFill/>
        </p:spPr>
        <p:txBody>
          <a:bodyPr wrap="square" rtlCol="0">
            <a:spAutoFit/>
          </a:bodyPr>
          <a:lstStyle/>
          <a:p>
            <a:pPr algn="ctr"/>
            <a:r>
              <a:rPr lang="zh-CN" altLang="en-US" b="1" dirty="0"/>
              <a:t>商品展示页面</a:t>
            </a:r>
            <a:endParaRPr lang="zh-CN" altLang="en-US" b="1" dirty="0"/>
          </a:p>
        </p:txBody>
      </p:sp>
      <p:pic>
        <p:nvPicPr>
          <p:cNvPr id="5" name="图片 -2147482615"/>
          <p:cNvPicPr>
            <a:picLocks noChangeAspect="1"/>
          </p:cNvPicPr>
          <p:nvPr/>
        </p:nvPicPr>
        <p:blipFill>
          <a:blip r:embed="rId1"/>
          <a:srcRect l="3207" t="11079" r="1653" b="2859"/>
          <a:stretch>
            <a:fillRect/>
          </a:stretch>
        </p:blipFill>
        <p:spPr>
          <a:xfrm>
            <a:off x="769620" y="524510"/>
            <a:ext cx="10783570" cy="58807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9720" y="277403"/>
            <a:ext cx="10507461" cy="0"/>
            <a:chOff x="1028775" y="591989"/>
            <a:chExt cx="11086097" cy="0"/>
          </a:xfrm>
        </p:grpSpPr>
        <p:cxnSp>
          <p:nvCxnSpPr>
            <p:cNvPr id="3" name="直接连接符 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081016" y="92737"/>
            <a:ext cx="3864869" cy="369332"/>
          </a:xfrm>
          <a:prstGeom prst="rect">
            <a:avLst/>
          </a:prstGeom>
          <a:noFill/>
        </p:spPr>
        <p:txBody>
          <a:bodyPr wrap="square" rtlCol="0">
            <a:spAutoFit/>
          </a:bodyPr>
          <a:lstStyle/>
          <a:p>
            <a:pPr algn="ctr"/>
            <a:r>
              <a:rPr lang="zh-CN" altLang="en-US" b="1" dirty="0"/>
              <a:t>购物车页面</a:t>
            </a:r>
            <a:endParaRPr lang="zh-CN" altLang="en-US" b="1" dirty="0"/>
          </a:p>
        </p:txBody>
      </p:sp>
      <p:pic>
        <p:nvPicPr>
          <p:cNvPr id="5" name="图片 -2147482617"/>
          <p:cNvPicPr>
            <a:picLocks noChangeAspect="1"/>
          </p:cNvPicPr>
          <p:nvPr/>
        </p:nvPicPr>
        <p:blipFill>
          <a:blip r:embed="rId1"/>
          <a:srcRect l="2448" t="10580" r="1663" b="5380"/>
          <a:stretch>
            <a:fillRect/>
          </a:stretch>
        </p:blipFill>
        <p:spPr>
          <a:xfrm>
            <a:off x="517525" y="481330"/>
            <a:ext cx="10892790" cy="57556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设计师MC：ID 29795607库_组合 1"/>
          <p:cNvGrpSpPr/>
          <p:nvPr>
            <p:custDataLst>
              <p:tags r:id="rId1"/>
            </p:custDataLst>
          </p:nvPr>
        </p:nvGrpSpPr>
        <p:grpSpPr>
          <a:xfrm>
            <a:off x="3868505" y="1448780"/>
            <a:ext cx="4454991" cy="3867584"/>
            <a:chOff x="3868505" y="1785927"/>
            <a:chExt cx="4454991" cy="3867584"/>
          </a:xfrm>
        </p:grpSpPr>
        <p:grpSp>
          <p:nvGrpSpPr>
            <p:cNvPr id="3" name="Group 2"/>
            <p:cNvGrpSpPr/>
            <p:nvPr/>
          </p:nvGrpSpPr>
          <p:grpSpPr>
            <a:xfrm>
              <a:off x="6087647" y="3717179"/>
              <a:ext cx="2235849" cy="1936332"/>
              <a:chOff x="6087647" y="3717179"/>
              <a:chExt cx="2235849" cy="1936332"/>
            </a:xfrm>
          </p:grpSpPr>
          <p:sp>
            <p:nvSpPr>
              <p:cNvPr id="14" name="Freeform: Shape 13"/>
              <p:cNvSpPr/>
              <p:nvPr/>
            </p:nvSpPr>
            <p:spPr>
              <a:xfrm>
                <a:off x="6087647"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3"/>
              </a:solidFill>
              <a:ln w="12700">
                <a:miter lim="400000"/>
              </a:ln>
            </p:spPr>
            <p:txBody>
              <a:bodyPr anchor="ctr"/>
              <a:lstStyle/>
              <a:p>
                <a:pPr algn="ctr"/>
                <a:endParaRPr>
                  <a:cs typeface="+mn-ea"/>
                  <a:sym typeface="+mn-lt"/>
                </a:endParaRPr>
              </a:p>
            </p:txBody>
          </p:sp>
          <p:sp>
            <p:nvSpPr>
              <p:cNvPr id="15" name="Freeform: Shape 14"/>
              <p:cNvSpPr/>
              <p:nvPr/>
            </p:nvSpPr>
            <p:spPr>
              <a:xfrm>
                <a:off x="7078487" y="4578224"/>
                <a:ext cx="254169" cy="2541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a:miter lim="400000"/>
              </a:ln>
            </p:spPr>
            <p:txBody>
              <a:bodyPr anchor="ctr"/>
              <a:lstStyle/>
              <a:p>
                <a:pPr algn="ctr"/>
                <a:endParaRPr>
                  <a:cs typeface="+mn-ea"/>
                  <a:sym typeface="+mn-lt"/>
                </a:endParaRPr>
              </a:p>
            </p:txBody>
          </p:sp>
        </p:grpSp>
        <p:grpSp>
          <p:nvGrpSpPr>
            <p:cNvPr id="4" name="Group 3"/>
            <p:cNvGrpSpPr/>
            <p:nvPr/>
          </p:nvGrpSpPr>
          <p:grpSpPr>
            <a:xfrm>
              <a:off x="3868505" y="3717179"/>
              <a:ext cx="2235849" cy="1936332"/>
              <a:chOff x="3868505" y="3717179"/>
              <a:chExt cx="2235849" cy="1936332"/>
            </a:xfrm>
          </p:grpSpPr>
          <p:sp>
            <p:nvSpPr>
              <p:cNvPr id="12" name="Freeform: Shape 11"/>
              <p:cNvSpPr/>
              <p:nvPr/>
            </p:nvSpPr>
            <p:spPr>
              <a:xfrm>
                <a:off x="3868505"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2"/>
              </a:solidFill>
              <a:ln w="12700">
                <a:miter lim="400000"/>
              </a:ln>
            </p:spPr>
            <p:txBody>
              <a:bodyPr anchor="ctr"/>
              <a:lstStyle/>
              <a:p>
                <a:pPr algn="ctr"/>
                <a:endParaRPr>
                  <a:cs typeface="+mn-ea"/>
                  <a:sym typeface="+mn-lt"/>
                </a:endParaRPr>
              </a:p>
            </p:txBody>
          </p:sp>
          <p:sp>
            <p:nvSpPr>
              <p:cNvPr id="13" name="Freeform: Shape 12"/>
              <p:cNvSpPr/>
              <p:nvPr/>
            </p:nvSpPr>
            <p:spPr>
              <a:xfrm>
                <a:off x="4808507" y="4578224"/>
                <a:ext cx="317745" cy="254187"/>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rgbClr val="FFFFFF"/>
              </a:solidFill>
              <a:ln w="12700">
                <a:miter lim="400000"/>
              </a:ln>
            </p:spPr>
            <p:txBody>
              <a:bodyPr anchor="ctr"/>
              <a:lstStyle/>
              <a:p>
                <a:pPr algn="ctr"/>
                <a:endParaRPr>
                  <a:cs typeface="+mn-ea"/>
                  <a:sym typeface="+mn-lt"/>
                </a:endParaRPr>
              </a:p>
            </p:txBody>
          </p:sp>
        </p:grpSp>
        <p:grpSp>
          <p:nvGrpSpPr>
            <p:cNvPr id="5" name="Group 4"/>
            <p:cNvGrpSpPr/>
            <p:nvPr/>
          </p:nvGrpSpPr>
          <p:grpSpPr>
            <a:xfrm>
              <a:off x="4981814" y="1785927"/>
              <a:ext cx="2235860" cy="1936332"/>
              <a:chOff x="4981814" y="1785927"/>
              <a:chExt cx="2235860" cy="1936332"/>
            </a:xfrm>
          </p:grpSpPr>
          <p:sp>
            <p:nvSpPr>
              <p:cNvPr id="10" name="Freeform: Shape 9"/>
              <p:cNvSpPr/>
              <p:nvPr/>
            </p:nvSpPr>
            <p:spPr>
              <a:xfrm>
                <a:off x="4981814" y="1785927"/>
                <a:ext cx="2235860"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4"/>
              </a:solidFill>
              <a:ln w="12700">
                <a:miter lim="400000"/>
              </a:ln>
            </p:spPr>
            <p:txBody>
              <a:bodyPr anchor="ctr"/>
              <a:lstStyle/>
              <a:p>
                <a:pPr algn="ctr"/>
                <a:endParaRPr>
                  <a:cs typeface="+mn-ea"/>
                  <a:sym typeface="+mn-lt"/>
                </a:endParaRPr>
              </a:p>
            </p:txBody>
          </p:sp>
          <p:sp>
            <p:nvSpPr>
              <p:cNvPr id="11" name="Freeform: Shape 10"/>
              <p:cNvSpPr/>
              <p:nvPr/>
            </p:nvSpPr>
            <p:spPr>
              <a:xfrm>
                <a:off x="5981616" y="2695855"/>
                <a:ext cx="254169" cy="203314"/>
              </a:xfrm>
              <a:custGeom>
                <a:avLst/>
                <a:gdLst/>
                <a:ahLst/>
                <a:cxnLst>
                  <a:cxn ang="0">
                    <a:pos x="wd2" y="hd2"/>
                  </a:cxn>
                  <a:cxn ang="5400000">
                    <a:pos x="wd2" y="hd2"/>
                  </a:cxn>
                  <a:cxn ang="10800000">
                    <a:pos x="wd2" y="hd2"/>
                  </a:cxn>
                  <a:cxn ang="16200000">
                    <a:pos x="wd2" y="hd2"/>
                  </a:cxn>
                </a:cxnLst>
                <a:rect l="0" t="0" r="r" b="b"/>
                <a:pathLst>
                  <a:path w="21521" h="21600" extrusionOk="0">
                    <a:moveTo>
                      <a:pt x="19804" y="3778"/>
                    </a:moveTo>
                    <a:cubicBezTo>
                      <a:pt x="19685" y="3187"/>
                      <a:pt x="19099" y="2699"/>
                      <a:pt x="18503" y="2699"/>
                    </a:cubicBezTo>
                    <a:lnTo>
                      <a:pt x="11171" y="2699"/>
                    </a:lnTo>
                    <a:cubicBezTo>
                      <a:pt x="10573" y="2699"/>
                      <a:pt x="9740" y="2270"/>
                      <a:pt x="9318" y="1746"/>
                    </a:cubicBezTo>
                    <a:lnTo>
                      <a:pt x="8676" y="953"/>
                    </a:lnTo>
                    <a:cubicBezTo>
                      <a:pt x="8254" y="429"/>
                      <a:pt x="7421" y="0"/>
                      <a:pt x="6825" y="0"/>
                    </a:cubicBezTo>
                    <a:lnTo>
                      <a:pt x="3321" y="0"/>
                    </a:lnTo>
                    <a:cubicBezTo>
                      <a:pt x="2724" y="0"/>
                      <a:pt x="2182" y="602"/>
                      <a:pt x="2117" y="1340"/>
                    </a:cubicBezTo>
                    <a:lnTo>
                      <a:pt x="1803" y="4858"/>
                    </a:lnTo>
                    <a:lnTo>
                      <a:pt x="20021" y="4858"/>
                    </a:lnTo>
                    <a:cubicBezTo>
                      <a:pt x="20021" y="4858"/>
                      <a:pt x="19804" y="3778"/>
                      <a:pt x="19804" y="3778"/>
                    </a:cubicBezTo>
                    <a:close/>
                    <a:moveTo>
                      <a:pt x="20521" y="6750"/>
                    </a:moveTo>
                    <a:lnTo>
                      <a:pt x="1000" y="6750"/>
                    </a:lnTo>
                    <a:cubicBezTo>
                      <a:pt x="11" y="6750"/>
                      <a:pt x="-40" y="7355"/>
                      <a:pt x="14" y="8093"/>
                    </a:cubicBezTo>
                    <a:lnTo>
                      <a:pt x="902" y="20257"/>
                    </a:lnTo>
                    <a:cubicBezTo>
                      <a:pt x="956" y="20995"/>
                      <a:pt x="1096" y="21600"/>
                      <a:pt x="2085" y="21600"/>
                    </a:cubicBezTo>
                    <a:lnTo>
                      <a:pt x="19436" y="21600"/>
                    </a:lnTo>
                    <a:cubicBezTo>
                      <a:pt x="20444" y="21600"/>
                      <a:pt x="20565" y="20995"/>
                      <a:pt x="20618" y="20257"/>
                    </a:cubicBezTo>
                    <a:lnTo>
                      <a:pt x="21507" y="8093"/>
                    </a:lnTo>
                    <a:cubicBezTo>
                      <a:pt x="21560" y="7355"/>
                      <a:pt x="21511" y="6750"/>
                      <a:pt x="20521" y="6750"/>
                    </a:cubicBezTo>
                    <a:close/>
                  </a:path>
                </a:pathLst>
              </a:custGeom>
              <a:solidFill>
                <a:srgbClr val="FFFFFF"/>
              </a:solidFill>
              <a:ln w="12700">
                <a:miter lim="400000"/>
              </a:ln>
            </p:spPr>
            <p:txBody>
              <a:bodyPr anchor="ctr"/>
              <a:lstStyle/>
              <a:p>
                <a:pPr algn="ctr"/>
                <a:endParaRPr>
                  <a:cs typeface="+mn-ea"/>
                  <a:sym typeface="+mn-lt"/>
                </a:endParaRPr>
              </a:p>
            </p:txBody>
          </p:sp>
        </p:grpSp>
        <p:sp>
          <p:nvSpPr>
            <p:cNvPr id="6" name="Freeform: Shape 5"/>
            <p:cNvSpPr/>
            <p:nvPr/>
          </p:nvSpPr>
          <p:spPr>
            <a:xfrm>
              <a:off x="5795123" y="4127531"/>
              <a:ext cx="601756" cy="601756"/>
            </a:xfrm>
            <a:custGeom>
              <a:avLst/>
              <a:gdLst/>
              <a:ahLst/>
              <a:cxnLst>
                <a:cxn ang="0">
                  <a:pos x="wd2" y="hd2"/>
                </a:cxn>
                <a:cxn ang="5400000">
                  <a:pos x="wd2" y="hd2"/>
                </a:cxn>
                <a:cxn ang="10800000">
                  <a:pos x="wd2" y="hd2"/>
                </a:cxn>
                <a:cxn ang="16200000">
                  <a:pos x="wd2" y="hd2"/>
                </a:cxn>
              </a:cxnLst>
              <a:rect l="0" t="0" r="r" b="b"/>
              <a:pathLst>
                <a:path w="21600" h="21600" extrusionOk="0">
                  <a:moveTo>
                    <a:pt x="7856" y="13527"/>
                  </a:moveTo>
                  <a:lnTo>
                    <a:pt x="21138" y="9731"/>
                  </a:lnTo>
                  <a:cubicBezTo>
                    <a:pt x="21392" y="9659"/>
                    <a:pt x="21600" y="9385"/>
                    <a:pt x="21600" y="9120"/>
                  </a:cubicBezTo>
                  <a:lnTo>
                    <a:pt x="21600" y="2520"/>
                  </a:lnTo>
                  <a:lnTo>
                    <a:pt x="4680" y="2520"/>
                  </a:lnTo>
                  <a:lnTo>
                    <a:pt x="4680" y="481"/>
                  </a:lnTo>
                  <a:cubicBezTo>
                    <a:pt x="4680" y="217"/>
                    <a:pt x="4465" y="0"/>
                    <a:pt x="4200" y="0"/>
                  </a:cubicBezTo>
                  <a:lnTo>
                    <a:pt x="480" y="0"/>
                  </a:lnTo>
                  <a:cubicBezTo>
                    <a:pt x="217" y="0"/>
                    <a:pt x="0" y="217"/>
                    <a:pt x="0" y="481"/>
                  </a:cubicBezTo>
                  <a:lnTo>
                    <a:pt x="0" y="2400"/>
                  </a:lnTo>
                  <a:lnTo>
                    <a:pt x="2332" y="2400"/>
                  </a:lnTo>
                  <a:lnTo>
                    <a:pt x="4693" y="13269"/>
                  </a:lnTo>
                  <a:lnTo>
                    <a:pt x="4920" y="14400"/>
                  </a:lnTo>
                  <a:lnTo>
                    <a:pt x="4920" y="16200"/>
                  </a:lnTo>
                  <a:cubicBezTo>
                    <a:pt x="4920" y="16463"/>
                    <a:pt x="5137" y="16680"/>
                    <a:pt x="5400" y="16680"/>
                  </a:cubicBezTo>
                  <a:lnTo>
                    <a:pt x="6001" y="16680"/>
                  </a:lnTo>
                  <a:lnTo>
                    <a:pt x="17999" y="16680"/>
                  </a:lnTo>
                  <a:lnTo>
                    <a:pt x="21119" y="16680"/>
                  </a:lnTo>
                  <a:cubicBezTo>
                    <a:pt x="21383" y="16680"/>
                    <a:pt x="21600" y="16463"/>
                    <a:pt x="21600" y="16200"/>
                  </a:cubicBezTo>
                  <a:lnTo>
                    <a:pt x="21600" y="14400"/>
                  </a:lnTo>
                  <a:lnTo>
                    <a:pt x="8103" y="14400"/>
                  </a:lnTo>
                  <a:cubicBezTo>
                    <a:pt x="6723" y="14400"/>
                    <a:pt x="6694" y="13860"/>
                    <a:pt x="7856" y="13527"/>
                  </a:cubicBezTo>
                  <a:close/>
                  <a:moveTo>
                    <a:pt x="15599" y="19200"/>
                  </a:moveTo>
                  <a:cubicBezTo>
                    <a:pt x="15599" y="20525"/>
                    <a:pt x="16674" y="21600"/>
                    <a:pt x="17999" y="21600"/>
                  </a:cubicBezTo>
                  <a:cubicBezTo>
                    <a:pt x="19326" y="21600"/>
                    <a:pt x="20399" y="20525"/>
                    <a:pt x="20399" y="19200"/>
                  </a:cubicBezTo>
                  <a:cubicBezTo>
                    <a:pt x="20399" y="17874"/>
                    <a:pt x="19326" y="16800"/>
                    <a:pt x="17999" y="16800"/>
                  </a:cubicBezTo>
                  <a:cubicBezTo>
                    <a:pt x="16674" y="16800"/>
                    <a:pt x="15599" y="17874"/>
                    <a:pt x="15599" y="19200"/>
                  </a:cubicBezTo>
                  <a:close/>
                  <a:moveTo>
                    <a:pt x="3599" y="19200"/>
                  </a:moveTo>
                  <a:cubicBezTo>
                    <a:pt x="3599" y="20525"/>
                    <a:pt x="4674" y="21600"/>
                    <a:pt x="6001" y="21600"/>
                  </a:cubicBezTo>
                  <a:cubicBezTo>
                    <a:pt x="7326" y="21600"/>
                    <a:pt x="8399" y="20525"/>
                    <a:pt x="8399" y="19200"/>
                  </a:cubicBezTo>
                  <a:cubicBezTo>
                    <a:pt x="8399" y="17874"/>
                    <a:pt x="7326" y="16800"/>
                    <a:pt x="6001" y="16800"/>
                  </a:cubicBezTo>
                  <a:cubicBezTo>
                    <a:pt x="4674" y="16800"/>
                    <a:pt x="3599" y="17874"/>
                    <a:pt x="3599" y="19200"/>
                  </a:cubicBezTo>
                  <a:close/>
                </a:path>
              </a:pathLst>
            </a:custGeom>
            <a:solidFill>
              <a:schemeClr val="accent3"/>
            </a:solidFill>
            <a:ln w="12700">
              <a:miter lim="400000"/>
            </a:ln>
          </p:spPr>
          <p:txBody>
            <a:bodyPr anchor="ctr"/>
            <a:lstStyle/>
            <a:p>
              <a:pPr algn="ctr"/>
              <a:endParaRPr>
                <a:cs typeface="+mn-ea"/>
                <a:sym typeface="+mn-lt"/>
              </a:endParaRPr>
            </a:p>
          </p:txBody>
        </p:sp>
        <p:sp>
          <p:nvSpPr>
            <p:cNvPr id="7" name="Rectangle 6"/>
            <p:cNvSpPr/>
            <p:nvPr/>
          </p:nvSpPr>
          <p:spPr>
            <a:xfrm>
              <a:off x="4034114" y="4869373"/>
              <a:ext cx="1866530" cy="394777"/>
            </a:xfrm>
            <a:prstGeom prst="rect">
              <a:avLst/>
            </a:prstGeom>
            <a:ln w="12700">
              <a:miter lim="400000"/>
            </a:ln>
          </p:spPr>
          <p:txBody>
            <a:bodyPr wrap="none" lIns="0" tIns="0" rIns="0" bIns="0" anchor="ctr">
              <a:normAutofit fontScale="92500" lnSpcReduction="10000"/>
            </a:bodyPr>
            <a:lstStyle/>
            <a:p>
              <a:pPr lvl="0" algn="ctr">
                <a:defRPr sz="1800">
                  <a:solidFill>
                    <a:srgbClr val="000000"/>
                  </a:solidFill>
                </a:defRPr>
              </a:pPr>
              <a:r>
                <a:rPr lang="zh-CN" altLang="en-US" sz="1500" b="1" dirty="0">
                  <a:solidFill>
                    <a:schemeClr val="bg1"/>
                  </a:solidFill>
                  <a:cs typeface="+mn-ea"/>
                  <a:sym typeface="+mn-lt"/>
                </a:rPr>
                <a:t>通过加减号进行</a:t>
              </a:r>
              <a:endParaRPr lang="en-US" altLang="zh-CN" sz="1500" b="1" dirty="0">
                <a:solidFill>
                  <a:schemeClr val="bg1"/>
                </a:solidFill>
                <a:cs typeface="+mn-ea"/>
                <a:sym typeface="+mn-lt"/>
              </a:endParaRPr>
            </a:p>
            <a:p>
              <a:pPr lvl="0" algn="ctr">
                <a:defRPr sz="1800">
                  <a:solidFill>
                    <a:srgbClr val="000000"/>
                  </a:solidFill>
                </a:defRPr>
              </a:pPr>
              <a:r>
                <a:rPr lang="zh-CN" altLang="en-US" sz="1500" b="1" dirty="0">
                  <a:solidFill>
                    <a:schemeClr val="bg1"/>
                  </a:solidFill>
                  <a:cs typeface="+mn-ea"/>
                  <a:sym typeface="+mn-lt"/>
                </a:rPr>
                <a:t>商品的增加删除</a:t>
              </a:r>
              <a:endParaRPr lang="zh-CN" altLang="en-US" sz="1500" b="1" dirty="0">
                <a:solidFill>
                  <a:schemeClr val="bg1"/>
                </a:solidFill>
                <a:cs typeface="+mn-ea"/>
                <a:sym typeface="+mn-lt"/>
              </a:endParaRPr>
            </a:p>
          </p:txBody>
        </p:sp>
        <p:sp>
          <p:nvSpPr>
            <p:cNvPr id="8" name="Rectangle 7"/>
            <p:cNvSpPr/>
            <p:nvPr/>
          </p:nvSpPr>
          <p:spPr>
            <a:xfrm>
              <a:off x="6272307" y="4869372"/>
              <a:ext cx="1866530" cy="394777"/>
            </a:xfrm>
            <a:prstGeom prst="rect">
              <a:avLst/>
            </a:prstGeom>
            <a:ln w="12700">
              <a:miter lim="400000"/>
            </a:ln>
          </p:spPr>
          <p:txBody>
            <a:bodyPr wrap="none" lIns="0" tIns="0" rIns="0" bIns="0" anchor="ctr">
              <a:normAutofit fontScale="92500" lnSpcReduction="10000"/>
            </a:bodyPr>
            <a:lstStyle/>
            <a:p>
              <a:pPr lvl="0" algn="ctr">
                <a:defRPr sz="1800">
                  <a:solidFill>
                    <a:srgbClr val="000000"/>
                  </a:solidFill>
                </a:defRPr>
              </a:pPr>
              <a:r>
                <a:rPr lang="zh-CN" altLang="en-US" sz="1500" b="1" dirty="0">
                  <a:solidFill>
                    <a:schemeClr val="bg1"/>
                  </a:solidFill>
                  <a:cs typeface="+mn-ea"/>
                  <a:sym typeface="+mn-lt"/>
                </a:rPr>
                <a:t>购物车显示商品</a:t>
              </a:r>
              <a:endParaRPr lang="en-US" altLang="zh-CN" sz="1500" b="1" dirty="0">
                <a:solidFill>
                  <a:schemeClr val="bg1"/>
                </a:solidFill>
                <a:cs typeface="+mn-ea"/>
                <a:sym typeface="+mn-lt"/>
              </a:endParaRPr>
            </a:p>
            <a:p>
              <a:pPr lvl="0" algn="ctr">
                <a:defRPr sz="1800">
                  <a:solidFill>
                    <a:srgbClr val="000000"/>
                  </a:solidFill>
                </a:defRPr>
              </a:pPr>
              <a:r>
                <a:rPr lang="zh-CN" altLang="en-US" sz="1500" b="1" dirty="0">
                  <a:solidFill>
                    <a:schemeClr val="bg1"/>
                  </a:solidFill>
                  <a:cs typeface="+mn-ea"/>
                  <a:sym typeface="+mn-lt"/>
                </a:rPr>
                <a:t>数量并且计算总额</a:t>
              </a:r>
              <a:endParaRPr lang="zh-CN" altLang="en-US" sz="1500" b="1" dirty="0">
                <a:solidFill>
                  <a:schemeClr val="bg1"/>
                </a:solidFill>
                <a:cs typeface="+mn-ea"/>
                <a:sym typeface="+mn-lt"/>
              </a:endParaRPr>
            </a:p>
          </p:txBody>
        </p:sp>
        <p:sp>
          <p:nvSpPr>
            <p:cNvPr id="9" name="Rectangle 8"/>
            <p:cNvSpPr/>
            <p:nvPr/>
          </p:nvSpPr>
          <p:spPr>
            <a:xfrm>
              <a:off x="5175436" y="2951437"/>
              <a:ext cx="1866530" cy="394777"/>
            </a:xfrm>
            <a:prstGeom prst="rect">
              <a:avLst/>
            </a:prstGeom>
            <a:ln w="12700">
              <a:miter lim="400000"/>
            </a:ln>
          </p:spPr>
          <p:txBody>
            <a:bodyPr wrap="none" lIns="0" tIns="0" rIns="0" bIns="0" anchor="ctr">
              <a:normAutofit/>
            </a:bodyPr>
            <a:lstStyle/>
            <a:p>
              <a:pPr lvl="0" algn="ctr">
                <a:defRPr sz="1800">
                  <a:solidFill>
                    <a:srgbClr val="000000"/>
                  </a:solidFill>
                </a:defRPr>
              </a:pPr>
              <a:r>
                <a:rPr lang="zh-CN" altLang="en-US" sz="1500" b="1" dirty="0">
                  <a:solidFill>
                    <a:schemeClr val="bg1"/>
                  </a:solidFill>
                  <a:cs typeface="+mn-ea"/>
                  <a:sym typeface="+mn-lt"/>
                </a:rPr>
                <a:t>商品按价格排序</a:t>
              </a:r>
              <a:endParaRPr lang="zh-CN" altLang="en-US" sz="1500" b="1" dirty="0">
                <a:solidFill>
                  <a:schemeClr val="bg1"/>
                </a:solidFill>
                <a:cs typeface="+mn-ea"/>
                <a:sym typeface="+mn-lt"/>
              </a:endParaRPr>
            </a:p>
          </p:txBody>
        </p:sp>
      </p:grpSp>
      <p:sp>
        <p:nvSpPr>
          <p:cNvPr id="16" name="矩形 15"/>
          <p:cNvSpPr>
            <a:spLocks noChangeArrowheads="1"/>
          </p:cNvSpPr>
          <p:nvPr/>
        </p:nvSpPr>
        <p:spPr bwMode="auto">
          <a:xfrm>
            <a:off x="1804436" y="1353700"/>
            <a:ext cx="3321297" cy="1751965"/>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ctr">
              <a:lnSpc>
                <a:spcPct val="150000"/>
              </a:lnSpc>
            </a:pPr>
            <a:r>
              <a:rPr lang="zh-CN" altLang="en-US" dirty="0">
                <a:solidFill>
                  <a:schemeClr val="tx1">
                    <a:lumMod val="95000"/>
                    <a:lumOff val="5000"/>
                  </a:schemeClr>
                </a:solidFill>
                <a:latin typeface="微软雅黑" panose="020B0503020204020204" charset="-122"/>
                <a:cs typeface="+mn-ea"/>
                <a:sym typeface="+mn-lt"/>
              </a:rPr>
              <a:t>商品有综合排序，可以通过模糊搜索搜索商品，</a:t>
            </a:r>
            <a:r>
              <a:rPr lang="zh-CN" altLang="en-US" dirty="0">
                <a:solidFill>
                  <a:schemeClr val="tx1">
                    <a:lumMod val="95000"/>
                    <a:lumOff val="5000"/>
                  </a:schemeClr>
                </a:solidFill>
                <a:latin typeface="微软雅黑" panose="020B0503020204020204" charset="-122"/>
                <a:cs typeface="+mn-ea"/>
                <a:sym typeface="+mn-lt"/>
              </a:rPr>
              <a:t>点击价格排序可以将商品按照价格升序排列，更直观的反映商品信息。</a:t>
            </a:r>
            <a:endParaRPr lang="zh-CN" altLang="en-US" dirty="0">
              <a:solidFill>
                <a:schemeClr val="tx1">
                  <a:lumMod val="95000"/>
                  <a:lumOff val="5000"/>
                </a:schemeClr>
              </a:solidFill>
              <a:latin typeface="微软雅黑" panose="020B0503020204020204" charset="-122"/>
              <a:cs typeface="+mn-ea"/>
              <a:sym typeface="+mn-lt"/>
            </a:endParaRPr>
          </a:p>
        </p:txBody>
      </p:sp>
      <p:sp>
        <p:nvSpPr>
          <p:cNvPr id="18" name="矩形 17"/>
          <p:cNvSpPr>
            <a:spLocks noChangeArrowheads="1"/>
          </p:cNvSpPr>
          <p:nvPr/>
        </p:nvSpPr>
        <p:spPr bwMode="auto">
          <a:xfrm>
            <a:off x="8139430" y="3105785"/>
            <a:ext cx="2940050" cy="2167255"/>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ctr">
              <a:lnSpc>
                <a:spcPct val="150000"/>
              </a:lnSpc>
            </a:pPr>
            <a:r>
              <a:rPr lang="zh-CN" altLang="en-US" dirty="0">
                <a:solidFill>
                  <a:schemeClr val="tx1">
                    <a:lumMod val="95000"/>
                    <a:lumOff val="5000"/>
                  </a:schemeClr>
                </a:solidFill>
                <a:cs typeface="+mn-ea"/>
                <a:sym typeface="+mn-lt"/>
              </a:rPr>
              <a:t>当用户将一件商品加入购物车以后，刷新页面便可以看到购物车中商品数量的增加，方便用户判断是否将商品加入购物车成功。</a:t>
            </a:r>
            <a:endParaRPr lang="zh-CN" altLang="en-US" dirty="0">
              <a:solidFill>
                <a:schemeClr val="tx1">
                  <a:lumMod val="50000"/>
                </a:schemeClr>
              </a:solidFill>
              <a:latin typeface="+mn-lt"/>
              <a:ea typeface="+mn-ea"/>
              <a:cs typeface="+mn-ea"/>
              <a:sym typeface="+mn-lt"/>
            </a:endParaRPr>
          </a:p>
        </p:txBody>
      </p:sp>
      <p:sp>
        <p:nvSpPr>
          <p:cNvPr id="20" name="矩形 19"/>
          <p:cNvSpPr>
            <a:spLocks noChangeArrowheads="1"/>
          </p:cNvSpPr>
          <p:nvPr/>
        </p:nvSpPr>
        <p:spPr bwMode="auto">
          <a:xfrm>
            <a:off x="1130664" y="3858244"/>
            <a:ext cx="2744077" cy="2167255"/>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ctr">
              <a:lnSpc>
                <a:spcPct val="150000"/>
              </a:lnSpc>
            </a:pPr>
            <a:r>
              <a:rPr lang="zh-CN" altLang="en-US" dirty="0">
                <a:solidFill>
                  <a:schemeClr val="tx1">
                    <a:lumMod val="95000"/>
                    <a:lumOff val="5000"/>
                  </a:schemeClr>
                </a:solidFill>
                <a:cs typeface="+mn-ea"/>
                <a:sym typeface="+mn-lt"/>
              </a:rPr>
              <a:t>在购物车页面，用户可以直接通过点击加减号或者直接输入商品数量</a:t>
            </a:r>
            <a:r>
              <a:rPr lang="zh-CN" altLang="en-US" dirty="0">
                <a:solidFill>
                  <a:schemeClr val="tx1">
                    <a:lumMod val="95000"/>
                    <a:lumOff val="5000"/>
                  </a:schemeClr>
                </a:solidFill>
                <a:cs typeface="+mn-ea"/>
                <a:sym typeface="+mn-lt"/>
              </a:rPr>
              <a:t>来进行购物车内数控量的加减，购物车将计算商品总额。</a:t>
            </a:r>
            <a:endParaRPr lang="zh-CN" altLang="en-US" dirty="0">
              <a:solidFill>
                <a:schemeClr val="tx1">
                  <a:lumMod val="50000"/>
                </a:schemeClr>
              </a:solidFill>
              <a:latin typeface="+mn-lt"/>
              <a:ea typeface="+mn-ea"/>
              <a:cs typeface="+mn-ea"/>
              <a:sym typeface="+mn-lt"/>
            </a:endParaRPr>
          </a:p>
        </p:txBody>
      </p:sp>
      <p:grpSp>
        <p:nvGrpSpPr>
          <p:cNvPr id="23" name="组合 22"/>
          <p:cNvGrpSpPr/>
          <p:nvPr/>
        </p:nvGrpSpPr>
        <p:grpSpPr>
          <a:xfrm>
            <a:off x="842272" y="562518"/>
            <a:ext cx="10507462" cy="0"/>
            <a:chOff x="1028775" y="591989"/>
            <a:chExt cx="11086097" cy="0"/>
          </a:xfrm>
        </p:grpSpPr>
        <p:cxnSp>
          <p:nvCxnSpPr>
            <p:cNvPr id="24" name="直接连接符 23"/>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5772837" y="471282"/>
            <a:ext cx="646331" cy="369332"/>
          </a:xfrm>
          <a:prstGeom prst="rect">
            <a:avLst/>
          </a:prstGeom>
        </p:spPr>
        <p:txBody>
          <a:bodyPr wrap="none">
            <a:spAutoFit/>
          </a:bodyPr>
          <a:lstStyle/>
          <a:p>
            <a:pPr algn="ctr"/>
            <a:r>
              <a:rPr lang="zh-CN" altLang="en-US" dirty="0">
                <a:solidFill>
                  <a:schemeClr val="tx1">
                    <a:lumMod val="75000"/>
                    <a:lumOff val="25000"/>
                  </a:schemeClr>
                </a:solidFill>
                <a:cs typeface="+mn-ea"/>
                <a:sym typeface="+mn-lt"/>
              </a:rPr>
              <a:t>亮点</a:t>
            </a:r>
            <a:endParaRPr lang="zh-CN" altLang="en-US" sz="2400" dirty="0">
              <a:solidFill>
                <a:schemeClr val="tx1">
                  <a:lumMod val="75000"/>
                  <a:lumOff val="25000"/>
                </a:schemeClr>
              </a:solidFill>
              <a:cs typeface="+mn-ea"/>
              <a:sym typeface="+mn-lt"/>
            </a:endParaRPr>
          </a:p>
        </p:txBody>
      </p:sp>
      <p:sp>
        <p:nvSpPr>
          <p:cNvPr id="27" name="星形: 四角 26"/>
          <p:cNvSpPr/>
          <p:nvPr/>
        </p:nvSpPr>
        <p:spPr>
          <a:xfrm>
            <a:off x="6428072" y="483496"/>
            <a:ext cx="298383" cy="283084"/>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星形: 四角 27"/>
          <p:cNvSpPr/>
          <p:nvPr/>
        </p:nvSpPr>
        <p:spPr>
          <a:xfrm>
            <a:off x="6726455" y="341398"/>
            <a:ext cx="298383" cy="283084"/>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9"/>
          <p:cNvSpPr/>
          <p:nvPr/>
        </p:nvSpPr>
        <p:spPr bwMode="auto">
          <a:xfrm>
            <a:off x="4514543" y="1394094"/>
            <a:ext cx="2110549" cy="872217"/>
          </a:xfrm>
          <a:custGeom>
            <a:avLst/>
            <a:gdLst>
              <a:gd name="T0" fmla="*/ 13 w 172"/>
              <a:gd name="T1" fmla="*/ 70 h 71"/>
              <a:gd name="T2" fmla="*/ 0 w 172"/>
              <a:gd name="T3" fmla="*/ 40 h 71"/>
              <a:gd name="T4" fmla="*/ 0 w 172"/>
              <a:gd name="T5" fmla="*/ 40 h 71"/>
              <a:gd name="T6" fmla="*/ 0 w 172"/>
              <a:gd name="T7" fmla="*/ 40 h 71"/>
              <a:gd name="T8" fmla="*/ 5 w 172"/>
              <a:gd name="T9" fmla="*/ 1 h 71"/>
              <a:gd name="T10" fmla="*/ 5 w 172"/>
              <a:gd name="T11" fmla="*/ 1 h 71"/>
              <a:gd name="T12" fmla="*/ 5 w 172"/>
              <a:gd name="T13" fmla="*/ 1 h 71"/>
              <a:gd name="T14" fmla="*/ 20 w 172"/>
              <a:gd name="T15" fmla="*/ 0 h 71"/>
              <a:gd name="T16" fmla="*/ 164 w 172"/>
              <a:gd name="T17" fmla="*/ 15 h 71"/>
              <a:gd name="T18" fmla="*/ 165 w 172"/>
              <a:gd name="T19" fmla="*/ 15 h 71"/>
              <a:gd name="T20" fmla="*/ 165 w 172"/>
              <a:gd name="T21" fmla="*/ 15 h 71"/>
              <a:gd name="T22" fmla="*/ 172 w 172"/>
              <a:gd name="T23" fmla="*/ 37 h 71"/>
              <a:gd name="T24" fmla="*/ 172 w 172"/>
              <a:gd name="T25" fmla="*/ 37 h 71"/>
              <a:gd name="T26" fmla="*/ 172 w 172"/>
              <a:gd name="T27" fmla="*/ 37 h 71"/>
              <a:gd name="T28" fmla="*/ 160 w 172"/>
              <a:gd name="T29" fmla="*/ 56 h 71"/>
              <a:gd name="T30" fmla="*/ 160 w 172"/>
              <a:gd name="T31" fmla="*/ 56 h 71"/>
              <a:gd name="T32" fmla="*/ 160 w 172"/>
              <a:gd name="T33" fmla="*/ 56 h 71"/>
              <a:gd name="T34" fmla="*/ 151 w 172"/>
              <a:gd name="T35" fmla="*/ 56 h 71"/>
              <a:gd name="T36" fmla="*/ 13 w 172"/>
              <a:gd name="T37" fmla="*/ 70 h 71"/>
              <a:gd name="T38" fmla="*/ 13 w 172"/>
              <a:gd name="T39" fmla="*/ 71 h 71"/>
              <a:gd name="T40" fmla="*/ 13 w 172"/>
              <a:gd name="T41" fmla="*/ 7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71">
                <a:moveTo>
                  <a:pt x="13" y="70"/>
                </a:moveTo>
                <a:cubicBezTo>
                  <a:pt x="8" y="60"/>
                  <a:pt x="4" y="50"/>
                  <a:pt x="0" y="40"/>
                </a:cubicBezTo>
                <a:cubicBezTo>
                  <a:pt x="0" y="40"/>
                  <a:pt x="0" y="40"/>
                  <a:pt x="0" y="40"/>
                </a:cubicBezTo>
                <a:cubicBezTo>
                  <a:pt x="0" y="40"/>
                  <a:pt x="0" y="40"/>
                  <a:pt x="0" y="40"/>
                </a:cubicBezTo>
                <a:cubicBezTo>
                  <a:pt x="1" y="26"/>
                  <a:pt x="3" y="13"/>
                  <a:pt x="5" y="1"/>
                </a:cubicBezTo>
                <a:cubicBezTo>
                  <a:pt x="5" y="1"/>
                  <a:pt x="5" y="1"/>
                  <a:pt x="5" y="1"/>
                </a:cubicBezTo>
                <a:cubicBezTo>
                  <a:pt x="5" y="1"/>
                  <a:pt x="5" y="1"/>
                  <a:pt x="5" y="1"/>
                </a:cubicBezTo>
                <a:cubicBezTo>
                  <a:pt x="10" y="1"/>
                  <a:pt x="15" y="0"/>
                  <a:pt x="20" y="0"/>
                </a:cubicBezTo>
                <a:cubicBezTo>
                  <a:pt x="68" y="0"/>
                  <a:pt x="117" y="5"/>
                  <a:pt x="164" y="15"/>
                </a:cubicBezTo>
                <a:cubicBezTo>
                  <a:pt x="165" y="15"/>
                  <a:pt x="165" y="15"/>
                  <a:pt x="165" y="15"/>
                </a:cubicBezTo>
                <a:cubicBezTo>
                  <a:pt x="165" y="15"/>
                  <a:pt x="165" y="15"/>
                  <a:pt x="165" y="15"/>
                </a:cubicBezTo>
                <a:cubicBezTo>
                  <a:pt x="167" y="23"/>
                  <a:pt x="170" y="30"/>
                  <a:pt x="172" y="37"/>
                </a:cubicBezTo>
                <a:cubicBezTo>
                  <a:pt x="172" y="37"/>
                  <a:pt x="172" y="37"/>
                  <a:pt x="172" y="37"/>
                </a:cubicBezTo>
                <a:cubicBezTo>
                  <a:pt x="172" y="37"/>
                  <a:pt x="172" y="37"/>
                  <a:pt x="172" y="37"/>
                </a:cubicBezTo>
                <a:cubicBezTo>
                  <a:pt x="168" y="43"/>
                  <a:pt x="164" y="49"/>
                  <a:pt x="160" y="56"/>
                </a:cubicBezTo>
                <a:cubicBezTo>
                  <a:pt x="160" y="56"/>
                  <a:pt x="160" y="56"/>
                  <a:pt x="160" y="56"/>
                </a:cubicBezTo>
                <a:cubicBezTo>
                  <a:pt x="160" y="56"/>
                  <a:pt x="160" y="56"/>
                  <a:pt x="160" y="56"/>
                </a:cubicBezTo>
                <a:cubicBezTo>
                  <a:pt x="157" y="56"/>
                  <a:pt x="154" y="56"/>
                  <a:pt x="151" y="56"/>
                </a:cubicBezTo>
                <a:cubicBezTo>
                  <a:pt x="105" y="56"/>
                  <a:pt x="58" y="61"/>
                  <a:pt x="13" y="70"/>
                </a:cubicBezTo>
                <a:cubicBezTo>
                  <a:pt x="13" y="71"/>
                  <a:pt x="13" y="71"/>
                  <a:pt x="13" y="71"/>
                </a:cubicBezTo>
                <a:lnTo>
                  <a:pt x="13" y="70"/>
                </a:lnTo>
                <a:close/>
              </a:path>
            </a:pathLst>
          </a:custGeom>
          <a:solidFill>
            <a:schemeClr val="accent2"/>
          </a:solidFill>
          <a:ln>
            <a:noFill/>
          </a:ln>
        </p:spPr>
        <p:txBody>
          <a:bodyPr vert="horz" wrap="square" lIns="121883" tIns="60941" rIns="121883" bIns="60941" numCol="1" anchor="t" anchorCtr="0" compatLnSpc="1"/>
          <a:lstStyle/>
          <a:p>
            <a:pPr algn="ctr"/>
            <a:endParaRPr lang="en-US" sz="2400">
              <a:cs typeface="+mn-ea"/>
              <a:sym typeface="+mn-lt"/>
            </a:endParaRPr>
          </a:p>
        </p:txBody>
      </p:sp>
      <p:sp>
        <p:nvSpPr>
          <p:cNvPr id="12" name="Freeform 21"/>
          <p:cNvSpPr/>
          <p:nvPr/>
        </p:nvSpPr>
        <p:spPr bwMode="auto">
          <a:xfrm>
            <a:off x="5713898" y="2888309"/>
            <a:ext cx="2109527" cy="929327"/>
          </a:xfrm>
          <a:custGeom>
            <a:avLst/>
            <a:gdLst>
              <a:gd name="T0" fmla="*/ 160 w 173"/>
              <a:gd name="T1" fmla="*/ 69 h 70"/>
              <a:gd name="T2" fmla="*/ 173 w 173"/>
              <a:gd name="T3" fmla="*/ 39 h 70"/>
              <a:gd name="T4" fmla="*/ 173 w 173"/>
              <a:gd name="T5" fmla="*/ 39 h 70"/>
              <a:gd name="T6" fmla="*/ 173 w 173"/>
              <a:gd name="T7" fmla="*/ 39 h 70"/>
              <a:gd name="T8" fmla="*/ 167 w 173"/>
              <a:gd name="T9" fmla="*/ 0 h 70"/>
              <a:gd name="T10" fmla="*/ 167 w 173"/>
              <a:gd name="T11" fmla="*/ 0 h 70"/>
              <a:gd name="T12" fmla="*/ 167 w 173"/>
              <a:gd name="T13" fmla="*/ 0 h 70"/>
              <a:gd name="T14" fmla="*/ 152 w 173"/>
              <a:gd name="T15" fmla="*/ 0 h 70"/>
              <a:gd name="T16" fmla="*/ 8 w 173"/>
              <a:gd name="T17" fmla="*/ 14 h 70"/>
              <a:gd name="T18" fmla="*/ 8 w 173"/>
              <a:gd name="T19" fmla="*/ 14 h 70"/>
              <a:gd name="T20" fmla="*/ 8 w 173"/>
              <a:gd name="T21" fmla="*/ 14 h 70"/>
              <a:gd name="T22" fmla="*/ 0 w 173"/>
              <a:gd name="T23" fmla="*/ 36 h 70"/>
              <a:gd name="T24" fmla="*/ 0 w 173"/>
              <a:gd name="T25" fmla="*/ 36 h 70"/>
              <a:gd name="T26" fmla="*/ 0 w 173"/>
              <a:gd name="T27" fmla="*/ 36 h 70"/>
              <a:gd name="T28" fmla="*/ 12 w 173"/>
              <a:gd name="T29" fmla="*/ 55 h 70"/>
              <a:gd name="T30" fmla="*/ 12 w 173"/>
              <a:gd name="T31" fmla="*/ 55 h 70"/>
              <a:gd name="T32" fmla="*/ 12 w 173"/>
              <a:gd name="T33" fmla="*/ 55 h 70"/>
              <a:gd name="T34" fmla="*/ 21 w 173"/>
              <a:gd name="T35" fmla="*/ 55 h 70"/>
              <a:gd name="T36" fmla="*/ 159 w 173"/>
              <a:gd name="T37" fmla="*/ 70 h 70"/>
              <a:gd name="T38" fmla="*/ 159 w 173"/>
              <a:gd name="T39" fmla="*/ 70 h 70"/>
              <a:gd name="T40" fmla="*/ 160 w 173"/>
              <a:gd name="T41"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70">
                <a:moveTo>
                  <a:pt x="160" y="69"/>
                </a:moveTo>
                <a:cubicBezTo>
                  <a:pt x="164" y="59"/>
                  <a:pt x="168" y="49"/>
                  <a:pt x="173" y="39"/>
                </a:cubicBezTo>
                <a:cubicBezTo>
                  <a:pt x="173" y="39"/>
                  <a:pt x="173" y="39"/>
                  <a:pt x="173" y="39"/>
                </a:cubicBezTo>
                <a:cubicBezTo>
                  <a:pt x="173" y="39"/>
                  <a:pt x="173" y="39"/>
                  <a:pt x="173" y="39"/>
                </a:cubicBezTo>
                <a:cubicBezTo>
                  <a:pt x="171" y="26"/>
                  <a:pt x="169" y="13"/>
                  <a:pt x="167" y="0"/>
                </a:cubicBezTo>
                <a:cubicBezTo>
                  <a:pt x="167" y="0"/>
                  <a:pt x="167" y="0"/>
                  <a:pt x="167" y="0"/>
                </a:cubicBezTo>
                <a:cubicBezTo>
                  <a:pt x="167" y="0"/>
                  <a:pt x="167" y="0"/>
                  <a:pt x="167" y="0"/>
                </a:cubicBezTo>
                <a:cubicBezTo>
                  <a:pt x="162" y="0"/>
                  <a:pt x="157" y="0"/>
                  <a:pt x="152" y="0"/>
                </a:cubicBezTo>
                <a:cubicBezTo>
                  <a:pt x="104" y="0"/>
                  <a:pt x="55" y="5"/>
                  <a:pt x="8" y="14"/>
                </a:cubicBezTo>
                <a:cubicBezTo>
                  <a:pt x="8" y="14"/>
                  <a:pt x="8" y="14"/>
                  <a:pt x="8" y="14"/>
                </a:cubicBezTo>
                <a:cubicBezTo>
                  <a:pt x="8" y="14"/>
                  <a:pt x="8" y="14"/>
                  <a:pt x="8" y="14"/>
                </a:cubicBezTo>
                <a:cubicBezTo>
                  <a:pt x="5" y="23"/>
                  <a:pt x="2" y="29"/>
                  <a:pt x="0" y="36"/>
                </a:cubicBezTo>
                <a:cubicBezTo>
                  <a:pt x="0" y="36"/>
                  <a:pt x="0" y="36"/>
                  <a:pt x="0" y="36"/>
                </a:cubicBezTo>
                <a:cubicBezTo>
                  <a:pt x="0" y="36"/>
                  <a:pt x="0" y="36"/>
                  <a:pt x="0" y="36"/>
                </a:cubicBezTo>
                <a:cubicBezTo>
                  <a:pt x="4" y="42"/>
                  <a:pt x="8" y="48"/>
                  <a:pt x="12" y="55"/>
                </a:cubicBezTo>
                <a:cubicBezTo>
                  <a:pt x="12" y="55"/>
                  <a:pt x="12" y="55"/>
                  <a:pt x="12" y="55"/>
                </a:cubicBezTo>
                <a:cubicBezTo>
                  <a:pt x="12" y="55"/>
                  <a:pt x="12" y="55"/>
                  <a:pt x="12" y="55"/>
                </a:cubicBezTo>
                <a:cubicBezTo>
                  <a:pt x="15" y="55"/>
                  <a:pt x="18" y="55"/>
                  <a:pt x="21" y="55"/>
                </a:cubicBezTo>
                <a:cubicBezTo>
                  <a:pt x="67" y="55"/>
                  <a:pt x="114" y="60"/>
                  <a:pt x="159" y="70"/>
                </a:cubicBezTo>
                <a:cubicBezTo>
                  <a:pt x="159" y="70"/>
                  <a:pt x="159" y="70"/>
                  <a:pt x="159" y="70"/>
                </a:cubicBezTo>
                <a:lnTo>
                  <a:pt x="160" y="69"/>
                </a:lnTo>
                <a:close/>
              </a:path>
            </a:pathLst>
          </a:custGeom>
          <a:solidFill>
            <a:schemeClr val="accent3"/>
          </a:solidFill>
          <a:ln>
            <a:noFill/>
          </a:ln>
        </p:spPr>
        <p:txBody>
          <a:bodyPr vert="horz" wrap="square" lIns="121883" tIns="60941" rIns="121883" bIns="60941" numCol="1" anchor="t" anchorCtr="0" compatLnSpc="1"/>
          <a:lstStyle/>
          <a:p>
            <a:pPr algn="ctr"/>
            <a:endParaRPr lang="en-US" sz="2400">
              <a:cs typeface="+mn-ea"/>
              <a:sym typeface="+mn-lt"/>
            </a:endParaRPr>
          </a:p>
        </p:txBody>
      </p:sp>
      <p:sp>
        <p:nvSpPr>
          <p:cNvPr id="31" name="TextBox 30"/>
          <p:cNvSpPr txBox="1"/>
          <p:nvPr/>
        </p:nvSpPr>
        <p:spPr>
          <a:xfrm>
            <a:off x="4899549" y="1504136"/>
            <a:ext cx="1052361" cy="523220"/>
          </a:xfrm>
          <a:prstGeom prst="rect">
            <a:avLst/>
          </a:prstGeom>
          <a:noFill/>
        </p:spPr>
        <p:txBody>
          <a:bodyPr wrap="square" rtlCol="0">
            <a:spAutoFit/>
          </a:bodyPr>
          <a:lstStyle/>
          <a:p>
            <a:pPr algn="ctr"/>
            <a:r>
              <a:rPr lang="zh-CN" altLang="en-US" sz="2800" dirty="0">
                <a:solidFill>
                  <a:schemeClr val="bg1"/>
                </a:solidFill>
                <a:cs typeface="+mn-ea"/>
                <a:sym typeface="+mn-lt"/>
              </a:rPr>
              <a:t>一 </a:t>
            </a:r>
            <a:r>
              <a:rPr lang="zh-CN" altLang="en-US" sz="1600" dirty="0">
                <a:solidFill>
                  <a:schemeClr val="bg1"/>
                </a:solidFill>
                <a:cs typeface="+mn-ea"/>
                <a:sym typeface="+mn-lt"/>
              </a:rPr>
              <a:t>、</a:t>
            </a:r>
            <a:endParaRPr lang="en-US" altLang="zh-CN" sz="1600" dirty="0">
              <a:solidFill>
                <a:schemeClr val="bg1"/>
              </a:solidFill>
              <a:cs typeface="+mn-ea"/>
              <a:sym typeface="+mn-lt"/>
            </a:endParaRPr>
          </a:p>
        </p:txBody>
      </p:sp>
      <p:sp>
        <p:nvSpPr>
          <p:cNvPr id="32" name="TextBox 31"/>
          <p:cNvSpPr txBox="1"/>
          <p:nvPr/>
        </p:nvSpPr>
        <p:spPr>
          <a:xfrm>
            <a:off x="6478608" y="3091362"/>
            <a:ext cx="580105" cy="523220"/>
          </a:xfrm>
          <a:prstGeom prst="rect">
            <a:avLst/>
          </a:prstGeom>
          <a:noFill/>
        </p:spPr>
        <p:txBody>
          <a:bodyPr wrap="square" rtlCol="0">
            <a:spAutoFit/>
          </a:bodyPr>
          <a:lstStyle/>
          <a:p>
            <a:pPr algn="ctr"/>
            <a:r>
              <a:rPr lang="zh-CN" altLang="en-US" sz="2800" dirty="0">
                <a:solidFill>
                  <a:schemeClr val="bg1"/>
                </a:solidFill>
                <a:cs typeface="+mn-ea"/>
                <a:sym typeface="+mn-lt"/>
              </a:rPr>
              <a:t>二</a:t>
            </a:r>
            <a:r>
              <a:rPr lang="zh-CN" altLang="en-US" sz="1600" dirty="0">
                <a:solidFill>
                  <a:schemeClr val="bg1"/>
                </a:solidFill>
                <a:cs typeface="+mn-ea"/>
                <a:sym typeface="+mn-lt"/>
              </a:rPr>
              <a:t>、</a:t>
            </a:r>
            <a:endParaRPr lang="en-US" altLang="zh-CN" sz="1600" dirty="0">
              <a:solidFill>
                <a:schemeClr val="bg1"/>
              </a:solidFill>
              <a:cs typeface="+mn-ea"/>
              <a:sym typeface="+mn-lt"/>
            </a:endParaRPr>
          </a:p>
        </p:txBody>
      </p:sp>
      <p:sp>
        <p:nvSpPr>
          <p:cNvPr id="33" name="TextBox 32"/>
          <p:cNvSpPr txBox="1"/>
          <p:nvPr/>
        </p:nvSpPr>
        <p:spPr>
          <a:xfrm>
            <a:off x="5149898" y="5044994"/>
            <a:ext cx="1087272" cy="523220"/>
          </a:xfrm>
          <a:prstGeom prst="rect">
            <a:avLst/>
          </a:prstGeom>
          <a:noFill/>
        </p:spPr>
        <p:txBody>
          <a:bodyPr wrap="square" rtlCol="0">
            <a:spAutoFit/>
          </a:bodyPr>
          <a:lstStyle/>
          <a:p>
            <a:pPr algn="ctr"/>
            <a:r>
              <a:rPr lang="zh-CN" altLang="en-US" sz="2800" dirty="0">
                <a:solidFill>
                  <a:schemeClr val="bg1"/>
                </a:solidFill>
                <a:cs typeface="+mn-ea"/>
                <a:sym typeface="+mn-lt"/>
              </a:rPr>
              <a:t>四</a:t>
            </a:r>
            <a:r>
              <a:rPr lang="zh-CN" altLang="en-US" sz="1600" dirty="0">
                <a:solidFill>
                  <a:schemeClr val="bg1"/>
                </a:solidFill>
                <a:cs typeface="+mn-ea"/>
                <a:sym typeface="+mn-lt"/>
              </a:rPr>
              <a:t>、</a:t>
            </a:r>
            <a:endParaRPr lang="en-US" altLang="zh-CN" sz="1600" dirty="0">
              <a:solidFill>
                <a:schemeClr val="bg1"/>
              </a:solidFill>
              <a:cs typeface="+mn-ea"/>
              <a:sym typeface="+mn-lt"/>
            </a:endParaRPr>
          </a:p>
        </p:txBody>
      </p:sp>
      <p:sp>
        <p:nvSpPr>
          <p:cNvPr id="50" name="TextBox 8"/>
          <p:cNvSpPr txBox="1"/>
          <p:nvPr/>
        </p:nvSpPr>
        <p:spPr>
          <a:xfrm>
            <a:off x="4080395" y="300515"/>
            <a:ext cx="3743030" cy="369199"/>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cs typeface="+mn-ea"/>
                <a:sym typeface="+mn-lt"/>
              </a:rPr>
              <a:t>不足之处</a:t>
            </a:r>
            <a:endParaRPr lang="zh-CN" altLang="en-US" sz="3200" dirty="0">
              <a:solidFill>
                <a:schemeClr val="tx1">
                  <a:lumMod val="75000"/>
                  <a:lumOff val="25000"/>
                </a:schemeClr>
              </a:solidFill>
              <a:cs typeface="+mn-ea"/>
              <a:sym typeface="+mn-lt"/>
            </a:endParaRPr>
          </a:p>
        </p:txBody>
      </p:sp>
      <p:grpSp>
        <p:nvGrpSpPr>
          <p:cNvPr id="51" name="组合 50"/>
          <p:cNvGrpSpPr/>
          <p:nvPr/>
        </p:nvGrpSpPr>
        <p:grpSpPr>
          <a:xfrm>
            <a:off x="842270" y="562518"/>
            <a:ext cx="10507461" cy="0"/>
            <a:chOff x="1028775" y="591989"/>
            <a:chExt cx="11086097" cy="0"/>
          </a:xfrm>
        </p:grpSpPr>
        <p:cxnSp>
          <p:nvCxnSpPr>
            <p:cNvPr id="52" name="直接连接符 51"/>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646402" y="1812579"/>
            <a:ext cx="2868329" cy="1476375"/>
          </a:xfrm>
          <a:prstGeom prst="rect">
            <a:avLst/>
          </a:prstGeom>
          <a:noFill/>
        </p:spPr>
        <p:txBody>
          <a:bodyPr wrap="square" rtlCol="0">
            <a:spAutoFit/>
          </a:bodyPr>
          <a:lstStyle/>
          <a:p>
            <a:pPr algn="ctr"/>
            <a:r>
              <a:rPr lang="zh-CN" altLang="en-US" dirty="0"/>
              <a:t>购物车界面与商品展示页面</a:t>
            </a:r>
            <a:r>
              <a:rPr lang="zh-CN" altLang="en-US" dirty="0"/>
              <a:t>应增加分页功能，方便用户浏览。</a:t>
            </a:r>
            <a:endParaRPr lang="zh-CN" altLang="en-US" dirty="0"/>
          </a:p>
          <a:p>
            <a:pPr algn="ctr"/>
            <a:endParaRPr lang="en-US" altLang="zh-CN" dirty="0"/>
          </a:p>
          <a:p>
            <a:pPr algn="ctr"/>
            <a:endParaRPr lang="zh-CN" altLang="en-US" dirty="0"/>
          </a:p>
        </p:txBody>
      </p:sp>
      <p:sp>
        <p:nvSpPr>
          <p:cNvPr id="7" name="文本框 6"/>
          <p:cNvSpPr txBox="1"/>
          <p:nvPr/>
        </p:nvSpPr>
        <p:spPr>
          <a:xfrm>
            <a:off x="7941807" y="3352972"/>
            <a:ext cx="2432073" cy="1753235"/>
          </a:xfrm>
          <a:prstGeom prst="rect">
            <a:avLst/>
          </a:prstGeom>
          <a:noFill/>
        </p:spPr>
        <p:txBody>
          <a:bodyPr wrap="square" rtlCol="0">
            <a:spAutoFit/>
          </a:bodyPr>
          <a:lstStyle/>
          <a:p>
            <a:pPr algn="ctr"/>
            <a:r>
              <a:rPr lang="zh-CN" altLang="en-US" dirty="0"/>
              <a:t>购物车页面不能对商品进行分开支付，只能支付购物车内的所有商品</a:t>
            </a:r>
            <a:endParaRPr lang="zh-CN" altLang="en-US" dirty="0"/>
          </a:p>
          <a:p>
            <a:pPr algn="ctr"/>
            <a:r>
              <a:rPr lang="zh-CN" altLang="en-US" dirty="0"/>
              <a:t>支付功能可以</a:t>
            </a:r>
            <a:r>
              <a:rPr lang="zh-CN" altLang="en-US" dirty="0"/>
              <a:t>更深入地实现</a:t>
            </a:r>
            <a:endParaRPr lang="zh-CN" altLang="en-US" dirty="0"/>
          </a:p>
        </p:txBody>
      </p:sp>
      <p:sp>
        <p:nvSpPr>
          <p:cNvPr id="14" name="文本框 13"/>
          <p:cNvSpPr txBox="1"/>
          <p:nvPr/>
        </p:nvSpPr>
        <p:spPr>
          <a:xfrm>
            <a:off x="3560032" y="5342265"/>
            <a:ext cx="4783756" cy="707886"/>
          </a:xfrm>
          <a:prstGeom prst="rect">
            <a:avLst/>
          </a:prstGeom>
          <a:noFill/>
        </p:spPr>
        <p:txBody>
          <a:bodyPr wrap="square" rtlCol="0">
            <a:spAutoFit/>
          </a:bodyPr>
          <a:lstStyle/>
          <a:p>
            <a:pPr algn="ctr"/>
            <a:r>
              <a:rPr lang="zh-CN" altLang="en-US" sz="4000" dirty="0">
                <a:solidFill>
                  <a:schemeClr val="accent4">
                    <a:lumMod val="75000"/>
                  </a:schemeClr>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承认不足，才是进步</a:t>
            </a:r>
            <a:endParaRPr lang="zh-CN" altLang="en-US" sz="4000" dirty="0">
              <a:solidFill>
                <a:schemeClr val="accent4">
                  <a:lumMod val="75000"/>
                </a:schemeClr>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2" name="Freeform 19"/>
          <p:cNvSpPr/>
          <p:nvPr/>
        </p:nvSpPr>
        <p:spPr bwMode="auto">
          <a:xfrm>
            <a:off x="4637733" y="4265564"/>
            <a:ext cx="2110549" cy="872217"/>
          </a:xfrm>
          <a:custGeom>
            <a:avLst/>
            <a:gdLst>
              <a:gd name="T0" fmla="*/ 13 w 172"/>
              <a:gd name="T1" fmla="*/ 70 h 71"/>
              <a:gd name="T2" fmla="*/ 0 w 172"/>
              <a:gd name="T3" fmla="*/ 40 h 71"/>
              <a:gd name="T4" fmla="*/ 0 w 172"/>
              <a:gd name="T5" fmla="*/ 40 h 71"/>
              <a:gd name="T6" fmla="*/ 0 w 172"/>
              <a:gd name="T7" fmla="*/ 40 h 71"/>
              <a:gd name="T8" fmla="*/ 5 w 172"/>
              <a:gd name="T9" fmla="*/ 1 h 71"/>
              <a:gd name="T10" fmla="*/ 5 w 172"/>
              <a:gd name="T11" fmla="*/ 1 h 71"/>
              <a:gd name="T12" fmla="*/ 5 w 172"/>
              <a:gd name="T13" fmla="*/ 1 h 71"/>
              <a:gd name="T14" fmla="*/ 20 w 172"/>
              <a:gd name="T15" fmla="*/ 0 h 71"/>
              <a:gd name="T16" fmla="*/ 164 w 172"/>
              <a:gd name="T17" fmla="*/ 15 h 71"/>
              <a:gd name="T18" fmla="*/ 165 w 172"/>
              <a:gd name="T19" fmla="*/ 15 h 71"/>
              <a:gd name="T20" fmla="*/ 165 w 172"/>
              <a:gd name="T21" fmla="*/ 15 h 71"/>
              <a:gd name="T22" fmla="*/ 172 w 172"/>
              <a:gd name="T23" fmla="*/ 37 h 71"/>
              <a:gd name="T24" fmla="*/ 172 w 172"/>
              <a:gd name="T25" fmla="*/ 37 h 71"/>
              <a:gd name="T26" fmla="*/ 172 w 172"/>
              <a:gd name="T27" fmla="*/ 37 h 71"/>
              <a:gd name="T28" fmla="*/ 160 w 172"/>
              <a:gd name="T29" fmla="*/ 56 h 71"/>
              <a:gd name="T30" fmla="*/ 160 w 172"/>
              <a:gd name="T31" fmla="*/ 56 h 71"/>
              <a:gd name="T32" fmla="*/ 160 w 172"/>
              <a:gd name="T33" fmla="*/ 56 h 71"/>
              <a:gd name="T34" fmla="*/ 151 w 172"/>
              <a:gd name="T35" fmla="*/ 56 h 71"/>
              <a:gd name="T36" fmla="*/ 13 w 172"/>
              <a:gd name="T37" fmla="*/ 70 h 71"/>
              <a:gd name="T38" fmla="*/ 13 w 172"/>
              <a:gd name="T39" fmla="*/ 71 h 71"/>
              <a:gd name="T40" fmla="*/ 13 w 172"/>
              <a:gd name="T41" fmla="*/ 7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71">
                <a:moveTo>
                  <a:pt x="13" y="70"/>
                </a:moveTo>
                <a:cubicBezTo>
                  <a:pt x="8" y="60"/>
                  <a:pt x="4" y="50"/>
                  <a:pt x="0" y="40"/>
                </a:cubicBezTo>
                <a:cubicBezTo>
                  <a:pt x="0" y="40"/>
                  <a:pt x="0" y="40"/>
                  <a:pt x="0" y="40"/>
                </a:cubicBezTo>
                <a:cubicBezTo>
                  <a:pt x="0" y="40"/>
                  <a:pt x="0" y="40"/>
                  <a:pt x="0" y="40"/>
                </a:cubicBezTo>
                <a:cubicBezTo>
                  <a:pt x="1" y="26"/>
                  <a:pt x="3" y="13"/>
                  <a:pt x="5" y="1"/>
                </a:cubicBezTo>
                <a:cubicBezTo>
                  <a:pt x="5" y="1"/>
                  <a:pt x="5" y="1"/>
                  <a:pt x="5" y="1"/>
                </a:cubicBezTo>
                <a:cubicBezTo>
                  <a:pt x="5" y="1"/>
                  <a:pt x="5" y="1"/>
                  <a:pt x="5" y="1"/>
                </a:cubicBezTo>
                <a:cubicBezTo>
                  <a:pt x="10" y="1"/>
                  <a:pt x="15" y="0"/>
                  <a:pt x="20" y="0"/>
                </a:cubicBezTo>
                <a:cubicBezTo>
                  <a:pt x="68" y="0"/>
                  <a:pt x="117" y="5"/>
                  <a:pt x="164" y="15"/>
                </a:cubicBezTo>
                <a:cubicBezTo>
                  <a:pt x="165" y="15"/>
                  <a:pt x="165" y="15"/>
                  <a:pt x="165" y="15"/>
                </a:cubicBezTo>
                <a:cubicBezTo>
                  <a:pt x="165" y="15"/>
                  <a:pt x="165" y="15"/>
                  <a:pt x="165" y="15"/>
                </a:cubicBezTo>
                <a:cubicBezTo>
                  <a:pt x="167" y="23"/>
                  <a:pt x="170" y="30"/>
                  <a:pt x="172" y="37"/>
                </a:cubicBezTo>
                <a:cubicBezTo>
                  <a:pt x="172" y="37"/>
                  <a:pt x="172" y="37"/>
                  <a:pt x="172" y="37"/>
                </a:cubicBezTo>
                <a:cubicBezTo>
                  <a:pt x="172" y="37"/>
                  <a:pt x="172" y="37"/>
                  <a:pt x="172" y="37"/>
                </a:cubicBezTo>
                <a:cubicBezTo>
                  <a:pt x="168" y="43"/>
                  <a:pt x="164" y="49"/>
                  <a:pt x="160" y="56"/>
                </a:cubicBezTo>
                <a:cubicBezTo>
                  <a:pt x="160" y="56"/>
                  <a:pt x="160" y="56"/>
                  <a:pt x="160" y="56"/>
                </a:cubicBezTo>
                <a:cubicBezTo>
                  <a:pt x="160" y="56"/>
                  <a:pt x="160" y="56"/>
                  <a:pt x="160" y="56"/>
                </a:cubicBezTo>
                <a:cubicBezTo>
                  <a:pt x="157" y="56"/>
                  <a:pt x="154" y="56"/>
                  <a:pt x="151" y="56"/>
                </a:cubicBezTo>
                <a:cubicBezTo>
                  <a:pt x="105" y="56"/>
                  <a:pt x="58" y="61"/>
                  <a:pt x="13" y="70"/>
                </a:cubicBezTo>
                <a:cubicBezTo>
                  <a:pt x="13" y="71"/>
                  <a:pt x="13" y="71"/>
                  <a:pt x="13" y="71"/>
                </a:cubicBezTo>
                <a:lnTo>
                  <a:pt x="13" y="70"/>
                </a:lnTo>
                <a:close/>
              </a:path>
            </a:pathLst>
          </a:custGeom>
          <a:solidFill>
            <a:schemeClr val="accent2"/>
          </a:solidFill>
          <a:ln>
            <a:noFill/>
          </a:ln>
        </p:spPr>
        <p:txBody>
          <a:bodyPr vert="horz" wrap="square" lIns="121883" tIns="60941" rIns="121883" bIns="60941" numCol="1" anchor="t" anchorCtr="0" compatLnSpc="1"/>
          <a:p>
            <a:pPr algn="ctr"/>
            <a:endParaRPr lang="en-US" sz="2400">
              <a:cs typeface="+mn-ea"/>
              <a:sym typeface="+mn-lt"/>
            </a:endParaRPr>
          </a:p>
        </p:txBody>
      </p:sp>
      <p:sp>
        <p:nvSpPr>
          <p:cNvPr id="5" name="TextBox 30"/>
          <p:cNvSpPr txBox="1"/>
          <p:nvPr/>
        </p:nvSpPr>
        <p:spPr>
          <a:xfrm>
            <a:off x="4899549" y="4439741"/>
            <a:ext cx="1052361" cy="521970"/>
          </a:xfrm>
          <a:prstGeom prst="rect">
            <a:avLst/>
          </a:prstGeom>
          <a:noFill/>
        </p:spPr>
        <p:txBody>
          <a:bodyPr wrap="square" rtlCol="0">
            <a:spAutoFit/>
          </a:bodyPr>
          <a:p>
            <a:pPr algn="ctr"/>
            <a:r>
              <a:rPr lang="zh-CN" altLang="en-US" sz="2800" dirty="0">
                <a:solidFill>
                  <a:schemeClr val="bg1"/>
                </a:solidFill>
                <a:cs typeface="+mn-ea"/>
                <a:sym typeface="+mn-lt"/>
              </a:rPr>
              <a:t>三</a:t>
            </a:r>
            <a:r>
              <a:rPr lang="zh-CN" altLang="en-US" sz="2800" dirty="0">
                <a:solidFill>
                  <a:schemeClr val="bg1"/>
                </a:solidFill>
                <a:cs typeface="+mn-ea"/>
                <a:sym typeface="+mn-lt"/>
              </a:rPr>
              <a:t> </a:t>
            </a:r>
            <a:r>
              <a:rPr lang="zh-CN" altLang="en-US" sz="1600" dirty="0">
                <a:solidFill>
                  <a:schemeClr val="bg1"/>
                </a:solidFill>
                <a:cs typeface="+mn-ea"/>
                <a:sym typeface="+mn-lt"/>
              </a:rPr>
              <a:t>、</a:t>
            </a:r>
            <a:endParaRPr lang="en-US" altLang="zh-CN" sz="1600" dirty="0">
              <a:solidFill>
                <a:schemeClr val="bg1"/>
              </a:solidFill>
              <a:cs typeface="+mn-ea"/>
              <a:sym typeface="+mn-lt"/>
            </a:endParaRPr>
          </a:p>
        </p:txBody>
      </p:sp>
      <p:sp>
        <p:nvSpPr>
          <p:cNvPr id="6" name="文本框 5"/>
          <p:cNvSpPr txBox="1"/>
          <p:nvPr/>
        </p:nvSpPr>
        <p:spPr>
          <a:xfrm>
            <a:off x="1646402" y="2619664"/>
            <a:ext cx="2868329" cy="1198880"/>
          </a:xfrm>
          <a:prstGeom prst="rect">
            <a:avLst/>
          </a:prstGeom>
          <a:noFill/>
        </p:spPr>
        <p:txBody>
          <a:bodyPr wrap="square" rtlCol="0">
            <a:spAutoFit/>
          </a:bodyPr>
          <a:p>
            <a:pPr algn="ctr"/>
            <a:r>
              <a:rPr lang="zh-CN" altLang="en-US" dirty="0"/>
              <a:t>商品展示页面的搜索还可以添加根据服务商搜索</a:t>
            </a:r>
            <a:endParaRPr lang="zh-CN" altLang="en-US" dirty="0"/>
          </a:p>
          <a:p>
            <a:pPr algn="ctr"/>
            <a:endParaRPr lang="en-US" altLang="zh-CN" dirty="0"/>
          </a:p>
          <a:p>
            <a:pPr algn="ctr"/>
            <a:endParaRPr lang="zh-CN" altLang="en-US" dirty="0"/>
          </a:p>
        </p:txBody>
      </p:sp>
      <p:sp>
        <p:nvSpPr>
          <p:cNvPr id="8" name="文本框 7"/>
          <p:cNvSpPr txBox="1"/>
          <p:nvPr/>
        </p:nvSpPr>
        <p:spPr>
          <a:xfrm>
            <a:off x="1718310" y="4439920"/>
            <a:ext cx="2725420" cy="922020"/>
          </a:xfrm>
          <a:prstGeom prst="rect">
            <a:avLst/>
          </a:prstGeom>
          <a:noFill/>
        </p:spPr>
        <p:txBody>
          <a:bodyPr wrap="square" rtlCol="0">
            <a:spAutoFit/>
          </a:bodyPr>
          <a:p>
            <a:r>
              <a:rPr lang="zh-CN" altLang="en-US"/>
              <a:t>未考虑库存问题</a:t>
            </a:r>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cover/>
      </p:transition>
    </mc:Choice>
    <mc:Fallback>
      <p:transition spd="slow" advClick="0" advTm="0">
        <p:cover/>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11"/>
          <p:cNvSpPr>
            <a:spLocks noChangeArrowheads="1"/>
          </p:cNvSpPr>
          <p:nvPr/>
        </p:nvSpPr>
        <p:spPr bwMode="auto">
          <a:xfrm>
            <a:off x="4264620" y="3662346"/>
            <a:ext cx="751249" cy="746381"/>
          </a:xfrm>
          <a:prstGeom prst="ellipse">
            <a:avLst/>
          </a:prstGeom>
          <a:solidFill>
            <a:sysClr val="window" lastClr="FFFFFF">
              <a:lumMod val="50000"/>
              <a:alpha val="10000"/>
            </a:sysClr>
          </a:solidFill>
          <a:ln>
            <a:noFill/>
          </a:ln>
        </p:spPr>
        <p:txBody>
          <a:bodyPr vert="horz" wrap="square" lIns="121881" tIns="60941" rIns="121881" bIns="60941" numCol="1" anchor="t" anchorCtr="0" compatLnSpc="1"/>
          <a:lstStyle/>
          <a:p>
            <a:pPr defTabSz="1218565">
              <a:defRPr/>
            </a:pPr>
            <a:endParaRPr lang="zh-CN" altLang="en-US" sz="2000" kern="0">
              <a:solidFill>
                <a:prstClr val="black"/>
              </a:solidFill>
              <a:cs typeface="+mn-ea"/>
              <a:sym typeface="+mn-lt"/>
            </a:endParaRPr>
          </a:p>
        </p:txBody>
      </p:sp>
      <p:sp>
        <p:nvSpPr>
          <p:cNvPr id="12" name="Oval 13"/>
          <p:cNvSpPr>
            <a:spLocks noChangeArrowheads="1"/>
          </p:cNvSpPr>
          <p:nvPr/>
        </p:nvSpPr>
        <p:spPr bwMode="auto">
          <a:xfrm>
            <a:off x="1501654" y="1152081"/>
            <a:ext cx="1216956" cy="1217332"/>
          </a:xfrm>
          <a:prstGeom prst="ellipse">
            <a:avLst/>
          </a:prstGeom>
          <a:solidFill>
            <a:schemeClr val="accent1">
              <a:lumMod val="100000"/>
            </a:schemeClr>
          </a:solidFill>
          <a:ln>
            <a:noFill/>
          </a:ln>
        </p:spPr>
        <p:txBody>
          <a:bodyPr vert="horz" wrap="square" lIns="0" tIns="0" rIns="0" bIns="0" numCol="1" anchor="t" anchorCtr="0" compatLnSpc="1"/>
          <a:lstStyle/>
          <a:p>
            <a:pPr algn="ctr" defTabSz="1218565">
              <a:lnSpc>
                <a:spcPct val="150000"/>
              </a:lnSpc>
              <a:defRPr/>
            </a:pPr>
            <a:r>
              <a:rPr lang="en-US" altLang="zh-CN" sz="2800" b="1" kern="0" dirty="0">
                <a:solidFill>
                  <a:prstClr val="white"/>
                </a:solidFill>
                <a:cs typeface="+mn-ea"/>
                <a:sym typeface="+mn-lt"/>
              </a:rPr>
              <a:t>01</a:t>
            </a:r>
            <a:endParaRPr lang="en-US" altLang="zh-CN" sz="2800" b="1" kern="0" dirty="0">
              <a:solidFill>
                <a:prstClr val="white"/>
              </a:solidFill>
              <a:cs typeface="+mn-ea"/>
              <a:sym typeface="+mn-lt"/>
            </a:endParaRPr>
          </a:p>
        </p:txBody>
      </p:sp>
      <p:sp>
        <p:nvSpPr>
          <p:cNvPr id="13" name="Oval 14"/>
          <p:cNvSpPr>
            <a:spLocks noChangeArrowheads="1"/>
          </p:cNvSpPr>
          <p:nvPr/>
        </p:nvSpPr>
        <p:spPr bwMode="auto">
          <a:xfrm>
            <a:off x="1501654" y="3218486"/>
            <a:ext cx="1216956" cy="1217332"/>
          </a:xfrm>
          <a:prstGeom prst="ellipse">
            <a:avLst/>
          </a:prstGeom>
          <a:solidFill>
            <a:schemeClr val="accent2">
              <a:lumMod val="100000"/>
            </a:schemeClr>
          </a:solidFill>
          <a:ln>
            <a:noFill/>
          </a:ln>
        </p:spPr>
        <p:txBody>
          <a:bodyPr vert="horz" wrap="square" lIns="0" tIns="0" rIns="0" bIns="0" numCol="1" anchor="t" anchorCtr="0" compatLnSpc="1"/>
          <a:lstStyle/>
          <a:p>
            <a:pPr algn="ctr" defTabSz="1218565">
              <a:lnSpc>
                <a:spcPct val="150000"/>
              </a:lnSpc>
              <a:defRPr/>
            </a:pPr>
            <a:r>
              <a:rPr lang="en-US" altLang="zh-CN" sz="2800" b="1" kern="0" dirty="0">
                <a:solidFill>
                  <a:prstClr val="white"/>
                </a:solidFill>
                <a:cs typeface="+mn-ea"/>
                <a:sym typeface="+mn-lt"/>
              </a:rPr>
              <a:t>02</a:t>
            </a:r>
            <a:endParaRPr lang="en-US" altLang="zh-CN" sz="2800" b="1" kern="0" dirty="0">
              <a:solidFill>
                <a:prstClr val="white"/>
              </a:solidFill>
              <a:cs typeface="+mn-ea"/>
              <a:sym typeface="+mn-lt"/>
            </a:endParaRPr>
          </a:p>
        </p:txBody>
      </p:sp>
      <p:grpSp>
        <p:nvGrpSpPr>
          <p:cNvPr id="24" name="组合 23"/>
          <p:cNvGrpSpPr/>
          <p:nvPr/>
        </p:nvGrpSpPr>
        <p:grpSpPr>
          <a:xfrm>
            <a:off x="3008476" y="1100795"/>
            <a:ext cx="6891863" cy="2937965"/>
            <a:chOff x="10860" y="2984"/>
            <a:chExt cx="3625" cy="3925"/>
          </a:xfrm>
        </p:grpSpPr>
        <p:sp>
          <p:nvSpPr>
            <p:cNvPr id="25" name="文本框 24"/>
            <p:cNvSpPr txBox="1"/>
            <p:nvPr/>
          </p:nvSpPr>
          <p:spPr>
            <a:xfrm>
              <a:off x="10860" y="6343"/>
              <a:ext cx="3625" cy="566"/>
            </a:xfrm>
            <a:prstGeom prst="rect">
              <a:avLst/>
            </a:prstGeom>
            <a:noFill/>
          </p:spPr>
          <p:txBody>
            <a:bodyPr wrap="square" rtlCol="0">
              <a:spAutoFit/>
            </a:bodyPr>
            <a:lstStyle/>
            <a:p>
              <a:pPr>
                <a:lnSpc>
                  <a:spcPct val="150000"/>
                </a:lnSpc>
              </a:pPr>
              <a:endParaRPr lang="en-US" altLang="zh-CN" sz="1600" dirty="0">
                <a:solidFill>
                  <a:schemeClr val="tx1">
                    <a:lumMod val="50000"/>
                  </a:schemeClr>
                </a:solidFill>
                <a:cs typeface="+mn-ea"/>
                <a:sym typeface="+mn-lt"/>
              </a:endParaRPr>
            </a:p>
          </p:txBody>
        </p:sp>
        <p:sp>
          <p:nvSpPr>
            <p:cNvPr id="26" name="TextBox 76"/>
            <p:cNvSpPr txBox="1"/>
            <p:nvPr/>
          </p:nvSpPr>
          <p:spPr>
            <a:xfrm>
              <a:off x="10949" y="2984"/>
              <a:ext cx="1465" cy="452"/>
            </a:xfrm>
            <a:prstGeom prst="rect">
              <a:avLst/>
            </a:prstGeom>
            <a:noFill/>
          </p:spPr>
          <p:txBody>
            <a:bodyPr wrap="square" rtlCol="0">
              <a:spAutoFit/>
            </a:bodyPr>
            <a:lstStyle/>
            <a:p>
              <a:pPr algn="l"/>
              <a:endParaRPr lang="zh-CN" altLang="en-US" sz="1600" b="1" dirty="0">
                <a:solidFill>
                  <a:schemeClr val="tx1">
                    <a:lumMod val="50000"/>
                  </a:schemeClr>
                </a:solidFill>
                <a:cs typeface="+mn-ea"/>
                <a:sym typeface="+mn-lt"/>
              </a:endParaRPr>
            </a:p>
          </p:txBody>
        </p:sp>
      </p:grpSp>
      <p:sp>
        <p:nvSpPr>
          <p:cNvPr id="29" name="TextBox 76"/>
          <p:cNvSpPr txBox="1"/>
          <p:nvPr/>
        </p:nvSpPr>
        <p:spPr>
          <a:xfrm>
            <a:off x="3581400" y="625475"/>
            <a:ext cx="2118360" cy="338455"/>
          </a:xfrm>
          <a:prstGeom prst="rect">
            <a:avLst/>
          </a:prstGeom>
          <a:noFill/>
        </p:spPr>
        <p:txBody>
          <a:bodyPr wrap="square" rtlCol="0">
            <a:spAutoFit/>
          </a:bodyPr>
          <a:lstStyle/>
          <a:p>
            <a:pPr algn="l"/>
            <a:endParaRPr lang="zh-CN" altLang="en-US" sz="1600" b="1" dirty="0">
              <a:solidFill>
                <a:schemeClr val="tx1">
                  <a:lumMod val="50000"/>
                </a:schemeClr>
              </a:solidFill>
              <a:cs typeface="+mn-ea"/>
              <a:sym typeface="+mn-lt"/>
            </a:endParaRPr>
          </a:p>
        </p:txBody>
      </p:sp>
      <p:sp>
        <p:nvSpPr>
          <p:cNvPr id="30" name="TextBox 8"/>
          <p:cNvSpPr txBox="1"/>
          <p:nvPr/>
        </p:nvSpPr>
        <p:spPr>
          <a:xfrm>
            <a:off x="4080395" y="338949"/>
            <a:ext cx="3743030" cy="369332"/>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cs typeface="+mn-ea"/>
                <a:sym typeface="+mn-lt"/>
              </a:rPr>
              <a:t>开发过程中的问题</a:t>
            </a:r>
            <a:endParaRPr lang="zh-CN" altLang="en-US" sz="3200" dirty="0">
              <a:solidFill>
                <a:schemeClr val="tx1">
                  <a:lumMod val="75000"/>
                  <a:lumOff val="25000"/>
                </a:schemeClr>
              </a:solidFill>
              <a:cs typeface="+mn-ea"/>
              <a:sym typeface="+mn-lt"/>
            </a:endParaRPr>
          </a:p>
        </p:txBody>
      </p:sp>
      <p:grpSp>
        <p:nvGrpSpPr>
          <p:cNvPr id="37" name="组合 36"/>
          <p:cNvGrpSpPr/>
          <p:nvPr/>
        </p:nvGrpSpPr>
        <p:grpSpPr>
          <a:xfrm>
            <a:off x="842270" y="562518"/>
            <a:ext cx="10507461" cy="0"/>
            <a:chOff x="1028775" y="591989"/>
            <a:chExt cx="11086097" cy="0"/>
          </a:xfrm>
        </p:grpSpPr>
        <p:cxnSp>
          <p:nvCxnSpPr>
            <p:cNvPr id="38" name="直接连接符 37"/>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515995" y="1151890"/>
            <a:ext cx="6338570" cy="1198880"/>
          </a:xfrm>
          <a:prstGeom prst="rect">
            <a:avLst/>
          </a:prstGeom>
          <a:noFill/>
        </p:spPr>
        <p:txBody>
          <a:bodyPr wrap="square" rtlCol="0">
            <a:spAutoFit/>
          </a:bodyPr>
          <a:p>
            <a:r>
              <a:rPr lang="zh-CN" altLang="en-US"/>
              <a:t>在</a:t>
            </a:r>
            <a:r>
              <a:rPr lang="en-US" altLang="zh-CN"/>
              <a:t>service</a:t>
            </a:r>
            <a:r>
              <a:rPr lang="zh-CN" altLang="en-US"/>
              <a:t>中新增删除方法时，可能会一次删除多个商品，所以传参数的时候需要传一个商品的</a:t>
            </a:r>
            <a:r>
              <a:rPr lang="en-US" altLang="zh-CN"/>
              <a:t>ID</a:t>
            </a:r>
            <a:r>
              <a:rPr lang="zh-CN" altLang="en-US"/>
              <a:t>字符串用逗号分隔成数组，我采用的</a:t>
            </a:r>
            <a:r>
              <a:rPr lang="en-US" altLang="zh-CN"/>
              <a:t>splitter</a:t>
            </a:r>
            <a:r>
              <a:rPr lang="zh-CN" altLang="en-US"/>
              <a:t>方法省去了很多</a:t>
            </a:r>
            <a:r>
              <a:rPr lang="zh-CN" altLang="en-US"/>
              <a:t>麻烦，否则就需要先分隔成数组再遍历数组最后添加到</a:t>
            </a:r>
            <a:r>
              <a:rPr lang="en-US" altLang="zh-CN"/>
              <a:t>list</a:t>
            </a:r>
            <a:endParaRPr lang="en-US" altLang="zh-CN"/>
          </a:p>
        </p:txBody>
      </p:sp>
      <p:sp>
        <p:nvSpPr>
          <p:cNvPr id="3" name="文本框 2"/>
          <p:cNvSpPr txBox="1"/>
          <p:nvPr/>
        </p:nvSpPr>
        <p:spPr>
          <a:xfrm>
            <a:off x="3536315" y="3439160"/>
            <a:ext cx="6458585" cy="645160"/>
          </a:xfrm>
          <a:prstGeom prst="rect">
            <a:avLst/>
          </a:prstGeom>
          <a:noFill/>
        </p:spPr>
        <p:txBody>
          <a:bodyPr wrap="square" rtlCol="0">
            <a:spAutoFit/>
          </a:bodyPr>
          <a:p>
            <a:r>
              <a:rPr lang="en-US" altLang="zh-CN"/>
              <a:t>mybatis</a:t>
            </a:r>
            <a:r>
              <a:rPr lang="zh-CN" altLang="en-US"/>
              <a:t>多表联合查询时，出现字段重复问题，造成数据错误，需要添加别名来修改</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cover/>
      </p:transition>
    </mc:Choice>
    <mc:Fallback>
      <p:transition spd="slow" advClick="0" advTm="0">
        <p:cover/>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2" name="文本框 1"/>
          <p:cNvSpPr txBox="1"/>
          <p:nvPr/>
        </p:nvSpPr>
        <p:spPr>
          <a:xfrm>
            <a:off x="1838425" y="1597794"/>
            <a:ext cx="9057373" cy="4523105"/>
          </a:xfrm>
          <a:prstGeom prst="rect">
            <a:avLst/>
          </a:prstGeom>
          <a:noFill/>
        </p:spPr>
        <p:txBody>
          <a:bodyPr wrap="square" rtlCol="0">
            <a:spAutoFit/>
          </a:bodyPr>
          <a:lstStyle/>
          <a:p>
            <a:r>
              <a:rPr lang="zh-CN" altLang="en-US" dirty="0"/>
              <a:t>       </a:t>
            </a:r>
            <a:r>
              <a:rPr lang="zh-CN" altLang="en-US" b="1" dirty="0"/>
              <a:t>  </a:t>
            </a:r>
            <a:r>
              <a:rPr lang="zh-CN" altLang="en-US" b="1" dirty="0">
                <a:latin typeface="宋体" panose="02010600030101010101" pitchFamily="2" charset="-122"/>
                <a:ea typeface="宋体" panose="02010600030101010101" pitchFamily="2" charset="-122"/>
                <a:cs typeface="宋体" panose="02010600030101010101" pitchFamily="2" charset="-122"/>
              </a:rPr>
              <a:t>经过之前的在校学习，对程序设计有了一定的认识与理解。在校期间，一直都是学习理论知识，没有机会去参与项目的开发。在真正做项目之前，软件项目开发对我来说是比较抽象的，一个完整的项目要怎么分工以及完成该项目所要的步骤也不是很明确。而经过这次实训，让我明白了一个完整项目的开发，必须由团队来分工合作，并在每个阶段中进行必要的总结与论证。</a:t>
            </a:r>
            <a:endParaRPr lang="en-US" altLang="zh-CN" b="1" dirty="0">
              <a:latin typeface="宋体" panose="02010600030101010101" pitchFamily="2" charset="-122"/>
              <a:ea typeface="宋体" panose="02010600030101010101" pitchFamily="2" charset="-122"/>
              <a:cs typeface="宋体" panose="02010600030101010101" pitchFamily="2" charset="-122"/>
            </a:endParaRPr>
          </a:p>
          <a:p>
            <a:pPr fontAlgn="base"/>
            <a:r>
              <a:rPr lang="zh-CN" altLang="en-US" b="1" dirty="0">
                <a:latin typeface="宋体" panose="02010600030101010101" pitchFamily="2" charset="-122"/>
                <a:ea typeface="宋体" panose="02010600030101010101" pitchFamily="2" charset="-122"/>
                <a:cs typeface="宋体" panose="02010600030101010101" pitchFamily="2" charset="-122"/>
              </a:rPr>
              <a:t>         通过这次实训，我收获了很多，一方面学习到了许多以前没学过的专业知识与知识的应用，另一方面还提高了自己动手做项目的能力。本次实训，是对我能力的进一步锻炼，也是一种考验。从中获得的诸多收获，也是很可贵的，是非常有意义的。</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fontAlgn="base"/>
            <a:r>
              <a:rPr lang="zh-CN" altLang="en-US" b="1" dirty="0">
                <a:latin typeface="宋体" panose="02010600030101010101" pitchFamily="2" charset="-122"/>
                <a:ea typeface="宋体" panose="02010600030101010101" pitchFamily="2" charset="-122"/>
                <a:cs typeface="宋体" panose="02010600030101010101" pitchFamily="2" charset="-122"/>
              </a:rPr>
              <a:t>         在实训中我学到了许多新的知识。是一个让我把书本上的理论知识运用于实践中的好机会，原来，学的时候感叹学的内容太难懂，现在想来，有些其实并不难，关键在于理解。</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pPr fontAlgn="base"/>
            <a:r>
              <a:rPr lang="zh-CN" altLang="en-US" b="1" dirty="0">
                <a:latin typeface="宋体" panose="02010600030101010101" pitchFamily="2" charset="-122"/>
                <a:ea typeface="宋体" panose="02010600030101010101" pitchFamily="2" charset="-122"/>
                <a:cs typeface="宋体" panose="02010600030101010101" pitchFamily="2" charset="-122"/>
              </a:rPr>
              <a:t>         在这次实训中还锻炼了我其他方面的能力，提高了我的综合素质。它不仅锻炼了我做项目的能力，提高了独立思考问题、自己动手操作的能力，在这个的过程中，复习了以前学习过的知识，并掌握了一些应用知识的技巧等。实训还使我意识到了团队精神，希望在以后的学习生活中能和大家共同进步，更上一层楼！</a:t>
            </a:r>
            <a:endParaRPr lang="zh-CN" altLang="en-US" b="1" dirty="0">
              <a:latin typeface="宋体" panose="02010600030101010101" pitchFamily="2" charset="-122"/>
              <a:ea typeface="宋体" panose="02010600030101010101" pitchFamily="2" charset="-122"/>
              <a:cs typeface="宋体" panose="02010600030101010101" pitchFamily="2" charset="-122"/>
            </a:endParaRPr>
          </a:p>
          <a:p>
            <a:endParaRPr lang="zh-CN" altLang="en-US" b="1"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838425" y="1012792"/>
            <a:ext cx="2059807" cy="58477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心得体会：</a:t>
            </a:r>
            <a:endParaRPr lang="zh-CN" altLang="en-US" sz="3200"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cover/>
      </p:transition>
    </mc:Choice>
    <mc:Fallback>
      <p:transition spd="slow" advClick="0" advTm="0">
        <p:cover/>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2" name="文本框 1"/>
          <p:cNvSpPr txBox="1"/>
          <p:nvPr/>
        </p:nvSpPr>
        <p:spPr>
          <a:xfrm>
            <a:off x="1838425" y="1597794"/>
            <a:ext cx="9057373" cy="4523105"/>
          </a:xfrm>
          <a:prstGeom prst="rect">
            <a:avLst/>
          </a:prstGeom>
          <a:noFill/>
        </p:spPr>
        <p:txBody>
          <a:bodyPr wrap="square" rtlCol="0">
            <a:spAutoFit/>
          </a:bodyPr>
          <a:lstStyle/>
          <a:p>
            <a:r>
              <a:rPr lang="zh-CN" altLang="en-US" dirty="0"/>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我们这个项目大约用了</a:t>
            </a: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5</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周左右的时间，其中各个模块在完成了基本的用户登录注册修改密码以及增删改查功能后，又增加了，分页查询，图片上传，用户名字显示等其他功能。但是在本次项目中我们组仍存在许多不足，比如没有提前组织开会，规定代码的命名格式，和数据库的设计，以至于在后期合代码中存在许多问题。因此我们应该改进的是在项目前期多沟通交流，在项目进行的过程中，应该不断去整理自己的工作情况和做好总结，这样以来，无论是在自己的技术还是其它方面，都会对我们有很大的提高，在长期的积累后，无论是我们个人能力，还是我们的团队能力都会有很大的提高。</a:t>
            </a:r>
            <a:endPar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a:p>
            <a:br>
              <a:rPr lang="zh-CN" altLang="en-US" sz="2400" b="1" dirty="0">
                <a:latin typeface="宋体" panose="02010600030101010101" pitchFamily="2" charset="-122"/>
                <a:ea typeface="宋体" panose="02010600030101010101" pitchFamily="2" charset="-122"/>
                <a:cs typeface="宋体" panose="02010600030101010101" pitchFamily="2" charset="-122"/>
              </a:rPr>
            </a:b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838425" y="972152"/>
            <a:ext cx="2059807" cy="58356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项目总结：</a:t>
            </a:r>
            <a:endParaRPr lang="zh-CN" altLang="en-US" sz="3200"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cover/>
      </p:transition>
    </mc:Choice>
    <mc:Fallback>
      <p:transition spd="slow" advClick="0" advTm="0">
        <p:cover/>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6" name="TextBox 143"/>
          <p:cNvSpPr txBox="1"/>
          <p:nvPr/>
        </p:nvSpPr>
        <p:spPr>
          <a:xfrm>
            <a:off x="1957070" y="2133600"/>
            <a:ext cx="8329930" cy="1198880"/>
          </a:xfrm>
          <a:prstGeom prst="rect">
            <a:avLst/>
          </a:prstGeom>
          <a:noFill/>
        </p:spPr>
        <p:txBody>
          <a:bodyPr wrap="square" rtlCol="0">
            <a:spAutoFit/>
          </a:bodyPr>
          <a:lstStyle/>
          <a:p>
            <a:pPr algn="dist"/>
            <a:r>
              <a:rPr lang="zh-CN" altLang="en-US" sz="7200" spc="600" dirty="0">
                <a:ln w="6350">
                  <a:noFill/>
                </a:ln>
                <a:solidFill>
                  <a:schemeClr val="tx1">
                    <a:lumMod val="95000"/>
                    <a:lumOff val="5000"/>
                  </a:schemeClr>
                </a:solidFill>
                <a:cs typeface="+mn-ea"/>
                <a:sym typeface="+mn-lt"/>
              </a:rPr>
              <a:t>非常感谢您的观看</a:t>
            </a:r>
            <a:endParaRPr lang="en-US" altLang="zh-CN" sz="7200" spc="600" dirty="0">
              <a:ln w="6350">
                <a:noFill/>
              </a:ln>
              <a:solidFill>
                <a:schemeClr val="tx1">
                  <a:lumMod val="95000"/>
                  <a:lumOff val="5000"/>
                </a:schemeClr>
              </a:solidFill>
              <a:cs typeface="+mn-ea"/>
              <a:sym typeface="+mn-lt"/>
            </a:endParaRPr>
          </a:p>
        </p:txBody>
      </p:sp>
      <p:grpSp>
        <p:nvGrpSpPr>
          <p:cNvPr id="7" name="组合 6"/>
          <p:cNvGrpSpPr/>
          <p:nvPr/>
        </p:nvGrpSpPr>
        <p:grpSpPr>
          <a:xfrm>
            <a:off x="3347784" y="4360122"/>
            <a:ext cx="292463" cy="292463"/>
            <a:chOff x="801291" y="3535885"/>
            <a:chExt cx="219347" cy="219347"/>
          </a:xfrm>
        </p:grpSpPr>
        <p:sp>
          <p:nvSpPr>
            <p:cNvPr id="8" name="Oval 10"/>
            <p:cNvSpPr>
              <a:spLocks noChangeArrowheads="1"/>
            </p:cNvSpPr>
            <p:nvPr/>
          </p:nvSpPr>
          <p:spPr bwMode="auto">
            <a:xfrm>
              <a:off x="801291" y="3535885"/>
              <a:ext cx="219347" cy="219347"/>
            </a:xfrm>
            <a:prstGeom prst="ellipse">
              <a:avLst/>
            </a:prstGeom>
            <a:solidFill>
              <a:schemeClr val="accent1"/>
            </a:solidFill>
            <a:ln>
              <a:noFill/>
            </a:ln>
            <a:effectLst/>
            <a:extLst>
              <a:ext uri="{91240B29-F687-4F45-9708-019B960494DF}">
                <a14:hiddenLine xmlns:a14="http://schemas.microsoft.com/office/drawing/2010/main" w="6350">
                  <a:solidFill>
                    <a:srgbClr val="CBAB89"/>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1065" dirty="0">
                <a:solidFill>
                  <a:schemeClr val="tx1">
                    <a:lumMod val="95000"/>
                    <a:lumOff val="5000"/>
                  </a:schemeClr>
                </a:solidFill>
                <a:cs typeface="+mn-ea"/>
                <a:sym typeface="+mn-lt"/>
              </a:endParaRPr>
            </a:p>
          </p:txBody>
        </p:sp>
        <p:grpSp>
          <p:nvGrpSpPr>
            <p:cNvPr id="9" name="组合 8"/>
            <p:cNvGrpSpPr/>
            <p:nvPr/>
          </p:nvGrpSpPr>
          <p:grpSpPr>
            <a:xfrm>
              <a:off x="860980" y="3583766"/>
              <a:ext cx="100336" cy="114060"/>
              <a:chOff x="860980" y="3583766"/>
              <a:chExt cx="100336" cy="114060"/>
            </a:xfrm>
          </p:grpSpPr>
          <p:sp>
            <p:nvSpPr>
              <p:cNvPr id="10"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a:endParaRPr lang="zh-CN" altLang="en-US" sz="2135">
                  <a:solidFill>
                    <a:schemeClr val="tx1">
                      <a:lumMod val="95000"/>
                      <a:lumOff val="5000"/>
                    </a:schemeClr>
                  </a:solidFill>
                  <a:cs typeface="+mn-ea"/>
                  <a:sym typeface="+mn-lt"/>
                </a:endParaRPr>
              </a:p>
            </p:txBody>
          </p:sp>
          <p:sp>
            <p:nvSpPr>
              <p:cNvPr id="11"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a:endParaRPr lang="zh-CN" altLang="en-US" sz="2135">
                  <a:solidFill>
                    <a:schemeClr val="tx1">
                      <a:lumMod val="95000"/>
                      <a:lumOff val="5000"/>
                    </a:schemeClr>
                  </a:solidFill>
                  <a:cs typeface="+mn-ea"/>
                  <a:sym typeface="+mn-lt"/>
                </a:endParaRPr>
              </a:p>
            </p:txBody>
          </p:sp>
        </p:grpSp>
      </p:grpSp>
      <p:grpSp>
        <p:nvGrpSpPr>
          <p:cNvPr id="12" name="Group 14"/>
          <p:cNvGrpSpPr/>
          <p:nvPr/>
        </p:nvGrpSpPr>
        <p:grpSpPr bwMode="auto">
          <a:xfrm>
            <a:off x="7347671" y="4360122"/>
            <a:ext cx="292463" cy="292463"/>
            <a:chOff x="4248" y="3024"/>
            <a:chExt cx="600" cy="599"/>
          </a:xfrm>
        </p:grpSpPr>
        <p:sp>
          <p:nvSpPr>
            <p:cNvPr id="13" name="Oval 15"/>
            <p:cNvSpPr>
              <a:spLocks noChangeArrowheads="1"/>
            </p:cNvSpPr>
            <p:nvPr/>
          </p:nvSpPr>
          <p:spPr bwMode="auto">
            <a:xfrm>
              <a:off x="4248" y="3024"/>
              <a:ext cx="600" cy="599"/>
            </a:xfrm>
            <a:prstGeom prst="ellipse">
              <a:avLst/>
            </a:prstGeom>
            <a:solidFill>
              <a:schemeClr val="accent1"/>
            </a:solidFill>
            <a:ln>
              <a:noFill/>
            </a:ln>
            <a:effectLst/>
            <a:extLst>
              <a:ext uri="{91240B29-F687-4F45-9708-019B960494DF}">
                <a14:hiddenLine xmlns:a14="http://schemas.microsoft.com/office/drawing/2010/main" w="6350">
                  <a:solidFill>
                    <a:srgbClr val="CBAB89"/>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1065" dirty="0">
                <a:solidFill>
                  <a:schemeClr val="tx1">
                    <a:lumMod val="95000"/>
                    <a:lumOff val="5000"/>
                  </a:schemeClr>
                </a:solidFill>
                <a:cs typeface="+mn-ea"/>
                <a:sym typeface="+mn-lt"/>
              </a:endParaRPr>
            </a:p>
          </p:txBody>
        </p:sp>
        <p:grpSp>
          <p:nvGrpSpPr>
            <p:cNvPr id="14" name="Group 16"/>
            <p:cNvGrpSpPr/>
            <p:nvPr/>
          </p:nvGrpSpPr>
          <p:grpSpPr bwMode="auto">
            <a:xfrm>
              <a:off x="4441" y="3144"/>
              <a:ext cx="215" cy="345"/>
              <a:chOff x="4441" y="3144"/>
              <a:chExt cx="215" cy="345"/>
            </a:xfrm>
          </p:grpSpPr>
          <p:sp>
            <p:nvSpPr>
              <p:cNvPr id="1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a:endParaRPr lang="zh-CN" altLang="en-US" sz="2135">
                  <a:solidFill>
                    <a:schemeClr val="tx1">
                      <a:lumMod val="95000"/>
                      <a:lumOff val="5000"/>
                    </a:schemeClr>
                  </a:solidFill>
                  <a:cs typeface="+mn-ea"/>
                  <a:sym typeface="+mn-lt"/>
                </a:endParaRPr>
              </a:p>
            </p:txBody>
          </p:sp>
          <p:sp>
            <p:nvSpPr>
              <p:cNvPr id="1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a:endParaRPr lang="zh-CN" altLang="en-US" sz="2135">
                  <a:solidFill>
                    <a:schemeClr val="tx1">
                      <a:lumMod val="95000"/>
                      <a:lumOff val="5000"/>
                    </a:schemeClr>
                  </a:solidFill>
                  <a:cs typeface="+mn-ea"/>
                  <a:sym typeface="+mn-lt"/>
                </a:endParaRPr>
              </a:p>
            </p:txBody>
          </p:sp>
        </p:grpSp>
      </p:grpSp>
      <p:sp>
        <p:nvSpPr>
          <p:cNvPr id="17" name="Text Box 20"/>
          <p:cNvSpPr txBox="1">
            <a:spLocks noChangeArrowheads="1"/>
          </p:cNvSpPr>
          <p:nvPr/>
        </p:nvSpPr>
        <p:spPr bwMode="auto">
          <a:xfrm>
            <a:off x="7648575" y="4321810"/>
            <a:ext cx="225044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dirty="0">
                <a:solidFill>
                  <a:schemeClr val="tx1">
                    <a:lumMod val="95000"/>
                    <a:lumOff val="5000"/>
                  </a:schemeClr>
                </a:solidFill>
                <a:cs typeface="+mn-ea"/>
                <a:sym typeface="+mn-lt"/>
              </a:rPr>
              <a:t>日期</a:t>
            </a:r>
            <a:r>
              <a:rPr lang="en-US" altLang="zh-CN" sz="1600" dirty="0">
                <a:solidFill>
                  <a:schemeClr val="tx1">
                    <a:lumMod val="95000"/>
                    <a:lumOff val="5000"/>
                  </a:schemeClr>
                </a:solidFill>
                <a:cs typeface="+mn-ea"/>
                <a:sym typeface="+mn-lt"/>
              </a:rPr>
              <a:t>.2019.12.04</a:t>
            </a:r>
            <a:endParaRPr lang="en-US" altLang="zh-CN" sz="1600" dirty="0">
              <a:solidFill>
                <a:schemeClr val="tx1">
                  <a:lumMod val="95000"/>
                  <a:lumOff val="5000"/>
                </a:schemeClr>
              </a:solidFill>
              <a:cs typeface="+mn-ea"/>
              <a:sym typeface="+mn-lt"/>
            </a:endParaRPr>
          </a:p>
        </p:txBody>
      </p:sp>
      <p:sp>
        <p:nvSpPr>
          <p:cNvPr id="18" name="矩形 17"/>
          <p:cNvSpPr/>
          <p:nvPr/>
        </p:nvSpPr>
        <p:spPr>
          <a:xfrm>
            <a:off x="3640062" y="4330022"/>
            <a:ext cx="262128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schemeClr val="tx1">
                    <a:lumMod val="95000"/>
                    <a:lumOff val="5000"/>
                  </a:schemeClr>
                </a:solidFill>
                <a:cs typeface="+mn-ea"/>
                <a:sym typeface="+mn-lt"/>
              </a:rPr>
              <a:t>汇报人：大数据二班第四组</a:t>
            </a:r>
            <a:endParaRPr lang="en-US" altLang="zh-CN" sz="1600" dirty="0">
              <a:solidFill>
                <a:schemeClr val="tx1">
                  <a:lumMod val="95000"/>
                  <a:lumOff val="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39"/>
          <p:cNvSpPr txBox="1"/>
          <p:nvPr/>
        </p:nvSpPr>
        <p:spPr>
          <a:xfrm>
            <a:off x="690880" y="180340"/>
            <a:ext cx="10810875" cy="6497320"/>
          </a:xfrm>
          <a:prstGeom prst="rect">
            <a:avLst/>
          </a:prstGeom>
          <a:noFill/>
        </p:spPr>
        <p:txBody>
          <a:bodyPr wrap="none" lIns="0" tIns="0" rIns="383948" bIns="0" anchor="ctr" anchorCtr="0">
            <a:noAutofit/>
          </a:bodyPr>
          <a:lstStyle/>
          <a:p>
            <a:pPr indent="0" algn="l" fontAlgn="auto">
              <a:buFont typeface="Arial" panose="020B0604020202020204" pitchFamily="34" charset="0"/>
              <a:buNone/>
            </a:pP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a:t>
            </a:r>
            <a:endParaRPr lang="zh-CN" altLang="en-US" sz="2800" dirty="0">
              <a:solidFill>
                <a:schemeClr val="tx1">
                  <a:lumMod val="75000"/>
                </a:schemeClr>
              </a:solidFill>
              <a:latin typeface="华文楷体" panose="02010600040101010101" charset="-122"/>
              <a:ea typeface="华文楷体" panose="02010600040101010101" charset="-122"/>
              <a:cs typeface="+mn-ea"/>
              <a:sym typeface="+mn-lt"/>
            </a:endParaRPr>
          </a:p>
        </p:txBody>
      </p:sp>
      <p:sp>
        <p:nvSpPr>
          <p:cNvPr id="59" name="TextBox 8"/>
          <p:cNvSpPr txBox="1"/>
          <p:nvPr/>
        </p:nvSpPr>
        <p:spPr>
          <a:xfrm>
            <a:off x="2602230" y="278130"/>
            <a:ext cx="6987540" cy="492125"/>
          </a:xfrm>
          <a:prstGeom prst="rect">
            <a:avLst/>
          </a:prstGeom>
          <a:noFill/>
        </p:spPr>
        <p:txBody>
          <a:bodyPr wrap="square" lIns="0" tIns="0" rIns="0" bIns="0" rtlCol="0" anchor="ctr">
            <a:spAutoFit/>
          </a:bodyPr>
          <a:lstStyle/>
          <a:p>
            <a:pPr algn="ctr"/>
            <a:r>
              <a:rPr lang="en-US" altLang="zh-CN" sz="3200" dirty="0">
                <a:solidFill>
                  <a:schemeClr val="tx1">
                    <a:lumMod val="75000"/>
                    <a:lumOff val="25000"/>
                  </a:schemeClr>
                </a:solidFill>
                <a:latin typeface="华文楷体" panose="02010600040101010101" charset="-122"/>
                <a:ea typeface="华文楷体" panose="02010600040101010101" charset="-122"/>
                <a:cs typeface="+mn-ea"/>
                <a:sym typeface="+mn-lt"/>
              </a:rPr>
              <a:t>Git</a:t>
            </a:r>
            <a:r>
              <a:rPr lang="zh-CN" altLang="en-US" sz="3200" dirty="0">
                <a:solidFill>
                  <a:schemeClr val="tx1">
                    <a:lumMod val="75000"/>
                    <a:lumOff val="25000"/>
                  </a:schemeClr>
                </a:solidFill>
                <a:latin typeface="华文楷体" panose="02010600040101010101" charset="-122"/>
                <a:ea typeface="华文楷体" panose="02010600040101010101" charset="-122"/>
                <a:cs typeface="+mn-ea"/>
                <a:sym typeface="+mn-lt"/>
              </a:rPr>
              <a:t>协同开发</a:t>
            </a:r>
            <a:endParaRPr lang="zh-CN" altLang="en-US" sz="3200" dirty="0">
              <a:solidFill>
                <a:schemeClr val="tx1">
                  <a:lumMod val="75000"/>
                  <a:lumOff val="25000"/>
                </a:schemeClr>
              </a:solidFill>
              <a:latin typeface="华文楷体" panose="02010600040101010101" charset="-122"/>
              <a:ea typeface="华文楷体" panose="02010600040101010101" charset="-122"/>
              <a:cs typeface="+mn-ea"/>
              <a:sym typeface="+mn-lt"/>
            </a:endParaRPr>
          </a:p>
        </p:txBody>
      </p:sp>
      <p:grpSp>
        <p:nvGrpSpPr>
          <p:cNvPr id="60" name="组合 59"/>
          <p:cNvGrpSpPr/>
          <p:nvPr/>
        </p:nvGrpSpPr>
        <p:grpSpPr>
          <a:xfrm>
            <a:off x="957205" y="523783"/>
            <a:ext cx="10507461" cy="0"/>
            <a:chOff x="1028775" y="591989"/>
            <a:chExt cx="11086097" cy="0"/>
          </a:xfrm>
        </p:grpSpPr>
        <p:cxnSp>
          <p:nvCxnSpPr>
            <p:cNvPr id="61" name="直接连接符 60"/>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1"/>
          <a:stretch>
            <a:fillRect/>
          </a:stretch>
        </p:blipFill>
        <p:spPr>
          <a:xfrm>
            <a:off x="956945" y="969645"/>
            <a:ext cx="5476875" cy="3409950"/>
          </a:xfrm>
          <a:prstGeom prst="rect">
            <a:avLst/>
          </a:prstGeom>
        </p:spPr>
      </p:pic>
      <p:pic>
        <p:nvPicPr>
          <p:cNvPr id="4" name="图片 3" descr="捕获"/>
          <p:cNvPicPr>
            <a:picLocks noChangeAspect="1"/>
          </p:cNvPicPr>
          <p:nvPr/>
        </p:nvPicPr>
        <p:blipFill>
          <a:blip r:embed="rId2"/>
          <a:stretch>
            <a:fillRect/>
          </a:stretch>
        </p:blipFill>
        <p:spPr>
          <a:xfrm>
            <a:off x="5344160" y="3053715"/>
            <a:ext cx="6120130" cy="3315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39"/>
          <p:cNvSpPr txBox="1"/>
          <p:nvPr/>
        </p:nvSpPr>
        <p:spPr>
          <a:xfrm>
            <a:off x="690880" y="180340"/>
            <a:ext cx="10810875" cy="6497320"/>
          </a:xfrm>
          <a:prstGeom prst="rect">
            <a:avLst/>
          </a:prstGeom>
          <a:noFill/>
        </p:spPr>
        <p:txBody>
          <a:bodyPr wrap="none" lIns="0" tIns="0" rIns="383948" bIns="0" anchor="ctr" anchorCtr="0">
            <a:noAutofit/>
          </a:bodyPr>
          <a:lstStyle/>
          <a:p>
            <a:pPr indent="0" algn="l" fontAlgn="auto">
              <a:buFont typeface="Arial" panose="020B0604020202020204" pitchFamily="34" charset="0"/>
              <a:buNone/>
            </a:pP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a:t>
            </a:r>
            <a:endParaRPr lang="zh-CN" altLang="en-US" sz="2800" dirty="0">
              <a:solidFill>
                <a:schemeClr val="tx1">
                  <a:lumMod val="75000"/>
                </a:schemeClr>
              </a:solidFill>
              <a:latin typeface="华文楷体" panose="02010600040101010101" charset="-122"/>
              <a:ea typeface="华文楷体" panose="02010600040101010101" charset="-122"/>
              <a:cs typeface="+mn-ea"/>
              <a:sym typeface="+mn-lt"/>
            </a:endParaRPr>
          </a:p>
        </p:txBody>
      </p:sp>
      <p:sp>
        <p:nvSpPr>
          <p:cNvPr id="59" name="TextBox 8"/>
          <p:cNvSpPr txBox="1"/>
          <p:nvPr/>
        </p:nvSpPr>
        <p:spPr>
          <a:xfrm>
            <a:off x="2602230" y="278130"/>
            <a:ext cx="6987540" cy="492125"/>
          </a:xfrm>
          <a:prstGeom prst="rect">
            <a:avLst/>
          </a:prstGeom>
          <a:noFill/>
        </p:spPr>
        <p:txBody>
          <a:bodyPr wrap="square" lIns="0" tIns="0" rIns="0" bIns="0" rtlCol="0" anchor="ctr">
            <a:spAutoFit/>
          </a:bodyPr>
          <a:lstStyle/>
          <a:p>
            <a:pPr algn="ctr"/>
            <a:r>
              <a:rPr lang="zh-CN" altLang="en-US" sz="3200" dirty="0">
                <a:solidFill>
                  <a:schemeClr val="tx1">
                    <a:lumMod val="75000"/>
                    <a:lumOff val="25000"/>
                  </a:schemeClr>
                </a:solidFill>
                <a:latin typeface="华文楷体" panose="02010600040101010101" charset="-122"/>
                <a:ea typeface="华文楷体" panose="02010600040101010101" charset="-122"/>
                <a:cs typeface="+mn-ea"/>
                <a:sym typeface="+mn-lt"/>
              </a:rPr>
              <a:t>系统架构图</a:t>
            </a:r>
            <a:endParaRPr lang="zh-CN" altLang="en-US" sz="3200" dirty="0">
              <a:solidFill>
                <a:schemeClr val="tx1">
                  <a:lumMod val="75000"/>
                  <a:lumOff val="25000"/>
                </a:schemeClr>
              </a:solidFill>
              <a:latin typeface="华文楷体" panose="02010600040101010101" charset="-122"/>
              <a:ea typeface="华文楷体" panose="02010600040101010101" charset="-122"/>
              <a:cs typeface="+mn-ea"/>
              <a:sym typeface="+mn-lt"/>
            </a:endParaRPr>
          </a:p>
        </p:txBody>
      </p:sp>
      <p:grpSp>
        <p:nvGrpSpPr>
          <p:cNvPr id="60" name="组合 59"/>
          <p:cNvGrpSpPr/>
          <p:nvPr/>
        </p:nvGrpSpPr>
        <p:grpSpPr>
          <a:xfrm>
            <a:off x="957205" y="523783"/>
            <a:ext cx="10507461" cy="0"/>
            <a:chOff x="1028775" y="591989"/>
            <a:chExt cx="11086097" cy="0"/>
          </a:xfrm>
        </p:grpSpPr>
        <p:cxnSp>
          <p:nvCxnSpPr>
            <p:cNvPr id="61" name="直接连接符 60"/>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descr="5b1f97fd00013b7714280712_WPS图片"/>
          <p:cNvPicPr>
            <a:picLocks noChangeAspect="1"/>
          </p:cNvPicPr>
          <p:nvPr/>
        </p:nvPicPr>
        <p:blipFill>
          <a:blip r:embed="rId1"/>
          <a:stretch>
            <a:fillRect/>
          </a:stretch>
        </p:blipFill>
        <p:spPr>
          <a:xfrm>
            <a:off x="1184910" y="791845"/>
            <a:ext cx="10060940" cy="5513705"/>
          </a:xfrm>
          <a:prstGeom prst="rect">
            <a:avLst/>
          </a:prstGeom>
        </p:spPr>
      </p:pic>
      <p:pic>
        <p:nvPicPr>
          <p:cNvPr id="5" name="图片 4" descr="CE23962A1FBB8BB40694598DB9931E26"/>
          <p:cNvPicPr>
            <a:picLocks noChangeAspect="1"/>
          </p:cNvPicPr>
          <p:nvPr/>
        </p:nvPicPr>
        <p:blipFill>
          <a:blip r:embed="rId2"/>
          <a:srcRect l="840" t="5152" r="309" b="4470"/>
          <a:stretch>
            <a:fillRect/>
          </a:stretch>
        </p:blipFill>
        <p:spPr>
          <a:xfrm>
            <a:off x="3879850" y="963930"/>
            <a:ext cx="4512945" cy="5116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39"/>
          <p:cNvSpPr txBox="1"/>
          <p:nvPr/>
        </p:nvSpPr>
        <p:spPr>
          <a:xfrm>
            <a:off x="690880" y="180340"/>
            <a:ext cx="10810875" cy="6497320"/>
          </a:xfrm>
          <a:prstGeom prst="rect">
            <a:avLst/>
          </a:prstGeom>
          <a:noFill/>
        </p:spPr>
        <p:txBody>
          <a:bodyPr wrap="none" lIns="0" tIns="0" rIns="383948" bIns="0" anchor="ctr" anchorCtr="0">
            <a:noAutofit/>
          </a:bodyPr>
          <a:lstStyle/>
          <a:p>
            <a:pPr indent="0" algn="l" fontAlgn="auto">
              <a:buFont typeface="Arial" panose="020B0604020202020204" pitchFamily="34" charset="0"/>
              <a:buNone/>
            </a:pPr>
            <a:r>
              <a:rPr lang="zh-CN" altLang="en-US" sz="2800" dirty="0">
                <a:solidFill>
                  <a:schemeClr val="tx1">
                    <a:lumMod val="75000"/>
                  </a:schemeClr>
                </a:solidFill>
                <a:latin typeface="华文楷体" panose="02010600040101010101" charset="-122"/>
                <a:ea typeface="华文楷体" panose="02010600040101010101" charset="-122"/>
                <a:cs typeface="+mn-ea"/>
                <a:sym typeface="+mn-lt"/>
              </a:rPr>
              <a:t>。</a:t>
            </a:r>
            <a:endParaRPr lang="zh-CN" altLang="en-US" sz="2800" dirty="0">
              <a:solidFill>
                <a:schemeClr val="tx1">
                  <a:lumMod val="75000"/>
                </a:schemeClr>
              </a:solidFill>
              <a:latin typeface="华文楷体" panose="02010600040101010101" charset="-122"/>
              <a:ea typeface="华文楷体" panose="02010600040101010101" charset="-122"/>
              <a:cs typeface="+mn-ea"/>
              <a:sym typeface="+mn-lt"/>
            </a:endParaRPr>
          </a:p>
        </p:txBody>
      </p:sp>
      <p:sp>
        <p:nvSpPr>
          <p:cNvPr id="59" name="TextBox 8"/>
          <p:cNvSpPr txBox="1"/>
          <p:nvPr/>
        </p:nvSpPr>
        <p:spPr>
          <a:xfrm>
            <a:off x="2602230" y="278130"/>
            <a:ext cx="6987540" cy="492125"/>
          </a:xfrm>
          <a:prstGeom prst="rect">
            <a:avLst/>
          </a:prstGeom>
          <a:noFill/>
        </p:spPr>
        <p:txBody>
          <a:bodyPr wrap="square" lIns="0" tIns="0" rIns="0" bIns="0" rtlCol="0" anchor="ctr">
            <a:spAutoFit/>
          </a:bodyPr>
          <a:lstStyle/>
          <a:p>
            <a:pPr algn="ctr"/>
            <a:r>
              <a:rPr lang="zh-CN" altLang="en-US" sz="3200" dirty="0">
                <a:solidFill>
                  <a:schemeClr val="tx1">
                    <a:lumMod val="75000"/>
                    <a:lumOff val="25000"/>
                  </a:schemeClr>
                </a:solidFill>
                <a:latin typeface="华文楷体" panose="02010600040101010101" charset="-122"/>
                <a:ea typeface="华文楷体" panose="02010600040101010101" charset="-122"/>
                <a:cs typeface="+mn-ea"/>
                <a:sym typeface="+mn-lt"/>
              </a:rPr>
              <a:t>数据库设计</a:t>
            </a:r>
            <a:endParaRPr lang="en-US" altLang="zh-CN" sz="3200" dirty="0">
              <a:solidFill>
                <a:schemeClr val="tx1">
                  <a:lumMod val="75000"/>
                  <a:lumOff val="25000"/>
                </a:schemeClr>
              </a:solidFill>
              <a:latin typeface="华文楷体" panose="02010600040101010101" charset="-122"/>
              <a:ea typeface="华文楷体" panose="02010600040101010101" charset="-122"/>
              <a:cs typeface="+mn-ea"/>
              <a:sym typeface="+mn-lt"/>
            </a:endParaRPr>
          </a:p>
        </p:txBody>
      </p:sp>
      <p:grpSp>
        <p:nvGrpSpPr>
          <p:cNvPr id="60" name="组合 59"/>
          <p:cNvGrpSpPr/>
          <p:nvPr/>
        </p:nvGrpSpPr>
        <p:grpSpPr>
          <a:xfrm>
            <a:off x="957205" y="523783"/>
            <a:ext cx="10507461" cy="0"/>
            <a:chOff x="1028775" y="591989"/>
            <a:chExt cx="11086097" cy="0"/>
          </a:xfrm>
        </p:grpSpPr>
        <p:cxnSp>
          <p:nvCxnSpPr>
            <p:cNvPr id="61" name="直接连接符 60"/>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1"/>
          <a:stretch>
            <a:fillRect/>
          </a:stretch>
        </p:blipFill>
        <p:spPr>
          <a:xfrm>
            <a:off x="832485" y="770890"/>
            <a:ext cx="10448290" cy="5987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千图PPT彼岸天：ID 8661124库_左中括号 4"/>
          <p:cNvSpPr/>
          <p:nvPr>
            <p:custDataLst>
              <p:tags r:id="rId1"/>
            </p:custDataLst>
          </p:nvPr>
        </p:nvSpPr>
        <p:spPr>
          <a:xfrm rot="5400000">
            <a:off x="4940516" y="1780130"/>
            <a:ext cx="690630" cy="3472365"/>
          </a:xfrm>
          <a:prstGeom prst="leftBracket">
            <a:avLst>
              <a:gd name="adj" fmla="val 429983"/>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cs typeface="+mn-ea"/>
              <a:sym typeface="+mn-lt"/>
            </a:endParaRPr>
          </a:p>
        </p:txBody>
      </p:sp>
      <p:sp>
        <p:nvSpPr>
          <p:cNvPr id="5" name="千图PPT彼岸天：ID 8661124库_Freeform: Shape 5"/>
          <p:cNvSpPr/>
          <p:nvPr>
            <p:custDataLst>
              <p:tags r:id="rId2"/>
            </p:custDataLst>
          </p:nvPr>
        </p:nvSpPr>
        <p:spPr>
          <a:xfrm flipV="1">
            <a:off x="4478020" y="1351280"/>
            <a:ext cx="1617345" cy="1637665"/>
          </a:xfrm>
          <a:custGeom>
            <a:avLst/>
            <a:gdLst/>
            <a:ahLst/>
            <a:cxnLst/>
            <a:rect l="l" t="t" r="r" b="b"/>
            <a:pathLst>
              <a:path w="1343204" h="644411">
                <a:moveTo>
                  <a:pt x="0" y="644411"/>
                </a:moveTo>
                <a:lnTo>
                  <a:pt x="1343204" y="644411"/>
                </a:lnTo>
                <a:lnTo>
                  <a:pt x="1343204" y="187211"/>
                </a:lnTo>
                <a:lnTo>
                  <a:pt x="750417" y="187211"/>
                </a:lnTo>
                <a:lnTo>
                  <a:pt x="671602" y="0"/>
                </a:lnTo>
                <a:lnTo>
                  <a:pt x="592788" y="187211"/>
                </a:lnTo>
                <a:lnTo>
                  <a:pt x="0" y="1872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 name="千图PPT彼岸天：ID 8661124库_矩形 6"/>
          <p:cNvSpPr/>
          <p:nvPr>
            <p:custDataLst>
              <p:tags r:id="rId3"/>
            </p:custDataLst>
          </p:nvPr>
        </p:nvSpPr>
        <p:spPr>
          <a:xfrm>
            <a:off x="1811524" y="3645024"/>
            <a:ext cx="8744147" cy="1763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千图PPT彼岸天：ID 8661124库_矩形 7"/>
          <p:cNvSpPr/>
          <p:nvPr>
            <p:custDataLst>
              <p:tags r:id="rId4"/>
            </p:custDataLst>
          </p:nvPr>
        </p:nvSpPr>
        <p:spPr>
          <a:xfrm>
            <a:off x="3549651" y="3645024"/>
            <a:ext cx="3478510" cy="1945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千图PPT彼岸天：ID 8661124库_椭圆 8"/>
          <p:cNvSpPr/>
          <p:nvPr>
            <p:custDataLst>
              <p:tags r:id="rId5"/>
            </p:custDataLst>
          </p:nvPr>
        </p:nvSpPr>
        <p:spPr>
          <a:xfrm>
            <a:off x="1648685" y="3570351"/>
            <a:ext cx="325677" cy="32567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千图PPT彼岸天：ID 8661124库_椭圆 9"/>
          <p:cNvSpPr/>
          <p:nvPr>
            <p:custDataLst>
              <p:tags r:id="rId6"/>
            </p:custDataLst>
          </p:nvPr>
        </p:nvSpPr>
        <p:spPr>
          <a:xfrm>
            <a:off x="1721349" y="3643015"/>
            <a:ext cx="180349" cy="180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千图PPT彼岸天：ID 8661124库_椭圆 10"/>
          <p:cNvSpPr/>
          <p:nvPr>
            <p:custDataLst>
              <p:tags r:id="rId7"/>
            </p:custDataLst>
          </p:nvPr>
        </p:nvSpPr>
        <p:spPr>
          <a:xfrm>
            <a:off x="3386811" y="3570351"/>
            <a:ext cx="325677" cy="3256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1" name="千图PPT彼岸天：ID 8661124库_椭圆 11"/>
          <p:cNvSpPr/>
          <p:nvPr>
            <p:custDataLst>
              <p:tags r:id="rId8"/>
            </p:custDataLst>
          </p:nvPr>
        </p:nvSpPr>
        <p:spPr>
          <a:xfrm>
            <a:off x="3459475" y="3643015"/>
            <a:ext cx="180349" cy="1803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千图PPT彼岸天：ID 8661124库_椭圆 12"/>
          <p:cNvSpPr/>
          <p:nvPr>
            <p:custDataLst>
              <p:tags r:id="rId9"/>
            </p:custDataLst>
          </p:nvPr>
        </p:nvSpPr>
        <p:spPr>
          <a:xfrm>
            <a:off x="5124938" y="3570351"/>
            <a:ext cx="325677" cy="3256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千图PPT彼岸天：ID 8661124库_椭圆 13"/>
          <p:cNvSpPr/>
          <p:nvPr>
            <p:custDataLst>
              <p:tags r:id="rId10"/>
            </p:custDataLst>
          </p:nvPr>
        </p:nvSpPr>
        <p:spPr>
          <a:xfrm>
            <a:off x="5197602" y="3643015"/>
            <a:ext cx="180349" cy="1803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4" name="千图PPT彼岸天：ID 8661124库_椭圆 14"/>
          <p:cNvSpPr/>
          <p:nvPr>
            <p:custDataLst>
              <p:tags r:id="rId11"/>
            </p:custDataLst>
          </p:nvPr>
        </p:nvSpPr>
        <p:spPr>
          <a:xfrm>
            <a:off x="6863064" y="3570351"/>
            <a:ext cx="325677" cy="3256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5" name="千图PPT彼岸天：ID 8661124库_椭圆 15"/>
          <p:cNvSpPr/>
          <p:nvPr>
            <p:custDataLst>
              <p:tags r:id="rId12"/>
            </p:custDataLst>
          </p:nvPr>
        </p:nvSpPr>
        <p:spPr>
          <a:xfrm>
            <a:off x="6935728" y="3643015"/>
            <a:ext cx="180349" cy="1803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6" name="千图PPT彼岸天：ID 8661124库_椭圆 16"/>
          <p:cNvSpPr/>
          <p:nvPr>
            <p:custDataLst>
              <p:tags r:id="rId13"/>
            </p:custDataLst>
          </p:nvPr>
        </p:nvSpPr>
        <p:spPr>
          <a:xfrm>
            <a:off x="8601190" y="3570351"/>
            <a:ext cx="325677" cy="32567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千图PPT彼岸天：ID 8661124库_椭圆 17"/>
          <p:cNvSpPr/>
          <p:nvPr>
            <p:custDataLst>
              <p:tags r:id="rId14"/>
            </p:custDataLst>
          </p:nvPr>
        </p:nvSpPr>
        <p:spPr>
          <a:xfrm>
            <a:off x="8673854" y="3643015"/>
            <a:ext cx="180349" cy="180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8" name="千图PPT彼岸天：ID 8661124库_椭圆 18"/>
          <p:cNvSpPr/>
          <p:nvPr>
            <p:custDataLst>
              <p:tags r:id="rId15"/>
            </p:custDataLst>
          </p:nvPr>
        </p:nvSpPr>
        <p:spPr>
          <a:xfrm>
            <a:off x="10339318" y="3570351"/>
            <a:ext cx="325677" cy="32567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9" name="千图PPT彼岸天：ID 8661124库_椭圆 19"/>
          <p:cNvSpPr/>
          <p:nvPr>
            <p:custDataLst>
              <p:tags r:id="rId16"/>
            </p:custDataLst>
          </p:nvPr>
        </p:nvSpPr>
        <p:spPr>
          <a:xfrm>
            <a:off x="10411983" y="3643015"/>
            <a:ext cx="180349" cy="180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千图PPT彼岸天：ID 8661124库_文本框 20"/>
          <p:cNvSpPr txBox="1"/>
          <p:nvPr>
            <p:custDataLst>
              <p:tags r:id="rId17"/>
            </p:custDataLst>
          </p:nvPr>
        </p:nvSpPr>
        <p:spPr>
          <a:xfrm>
            <a:off x="10027279" y="4010236"/>
            <a:ext cx="949756" cy="328098"/>
          </a:xfrm>
          <a:prstGeom prst="rect">
            <a:avLst/>
          </a:prstGeom>
        </p:spPr>
        <p:txBody>
          <a:bodyPr wrap="none" lIns="0" tIns="0" rIns="0" bIns="0" anchor="ctr">
            <a:normAutofit/>
          </a:bodyPr>
          <a:lstStyle/>
          <a:p>
            <a:pPr algn="ctr"/>
            <a:r>
              <a:rPr lang="zh-CN" altLang="en-US" sz="1600" b="1">
                <a:solidFill>
                  <a:schemeClr val="tx1">
                    <a:lumMod val="75000"/>
                    <a:lumOff val="25000"/>
                  </a:schemeClr>
                </a:solidFill>
                <a:ea typeface="宋体" panose="02010600030101010101" pitchFamily="2" charset="-122"/>
                <a:cs typeface="+mn-ea"/>
                <a:sym typeface="+mn-lt"/>
              </a:rPr>
              <a:t>项目收尾阶段</a:t>
            </a:r>
            <a:endParaRPr lang="zh-CN" altLang="en-US" sz="1600" b="1">
              <a:solidFill>
                <a:schemeClr val="tx1">
                  <a:lumMod val="75000"/>
                  <a:lumOff val="25000"/>
                </a:schemeClr>
              </a:solidFill>
              <a:ea typeface="宋体" panose="02010600030101010101" pitchFamily="2" charset="-122"/>
              <a:cs typeface="+mn-ea"/>
              <a:sym typeface="+mn-lt"/>
            </a:endParaRPr>
          </a:p>
        </p:txBody>
      </p:sp>
      <p:sp>
        <p:nvSpPr>
          <p:cNvPr id="21" name="千图PPT彼岸天：ID 8661124库_文本框 21"/>
          <p:cNvSpPr txBox="1"/>
          <p:nvPr>
            <p:custDataLst>
              <p:tags r:id="rId18"/>
            </p:custDataLst>
          </p:nvPr>
        </p:nvSpPr>
        <p:spPr>
          <a:xfrm>
            <a:off x="1336646" y="4010236"/>
            <a:ext cx="949756" cy="328098"/>
          </a:xfrm>
          <a:prstGeom prst="rect">
            <a:avLst/>
          </a:prstGeom>
        </p:spPr>
        <p:txBody>
          <a:bodyPr wrap="none" lIns="0" tIns="0" rIns="0" bIns="0" anchor="ctr">
            <a:normAutofit/>
          </a:bodyPr>
          <a:lstStyle/>
          <a:p>
            <a:pPr algn="ctr"/>
            <a:r>
              <a:rPr lang="zh-CN" altLang="en-US" sz="1600" b="1">
                <a:solidFill>
                  <a:schemeClr val="tx1">
                    <a:lumMod val="75000"/>
                    <a:lumOff val="25000"/>
                  </a:schemeClr>
                </a:solidFill>
                <a:ea typeface="宋体" panose="02010600030101010101" pitchFamily="2" charset="-122"/>
                <a:cs typeface="+mn-ea"/>
                <a:sym typeface="+mn-lt"/>
              </a:rPr>
              <a:t>项目前期阶段</a:t>
            </a:r>
            <a:endParaRPr lang="zh-CN" altLang="en-US" sz="1600" b="1">
              <a:solidFill>
                <a:schemeClr val="tx1">
                  <a:lumMod val="75000"/>
                  <a:lumOff val="25000"/>
                </a:schemeClr>
              </a:solidFill>
              <a:ea typeface="宋体" panose="02010600030101010101" pitchFamily="2" charset="-122"/>
              <a:cs typeface="+mn-ea"/>
              <a:sym typeface="+mn-lt"/>
            </a:endParaRPr>
          </a:p>
        </p:txBody>
      </p:sp>
      <p:sp>
        <p:nvSpPr>
          <p:cNvPr id="22" name="千图PPT彼岸天：ID 8661124库_文本框 22"/>
          <p:cNvSpPr txBox="1"/>
          <p:nvPr>
            <p:custDataLst>
              <p:tags r:id="rId19"/>
            </p:custDataLst>
          </p:nvPr>
        </p:nvSpPr>
        <p:spPr>
          <a:xfrm>
            <a:off x="3074772" y="4010236"/>
            <a:ext cx="949756" cy="328098"/>
          </a:xfrm>
          <a:prstGeom prst="rect">
            <a:avLst/>
          </a:prstGeom>
        </p:spPr>
        <p:txBody>
          <a:bodyPr wrap="none" lIns="0" tIns="0" rIns="0" bIns="0" anchor="ctr">
            <a:normAutofit/>
          </a:bodyPr>
          <a:lstStyle/>
          <a:p>
            <a:pPr algn="ctr"/>
            <a:r>
              <a:rPr lang="zh-CN" altLang="en-US" sz="1600" b="1">
                <a:solidFill>
                  <a:schemeClr val="tx1">
                    <a:lumMod val="75000"/>
                    <a:lumOff val="25000"/>
                  </a:schemeClr>
                </a:solidFill>
                <a:ea typeface="宋体" panose="02010600030101010101" pitchFamily="2" charset="-122"/>
                <a:cs typeface="+mn-ea"/>
                <a:sym typeface="+mn-lt"/>
              </a:rPr>
              <a:t>第一周</a:t>
            </a:r>
            <a:endParaRPr lang="zh-CN" altLang="en-US" sz="1600" b="1">
              <a:solidFill>
                <a:schemeClr val="tx1">
                  <a:lumMod val="75000"/>
                  <a:lumOff val="25000"/>
                </a:schemeClr>
              </a:solidFill>
              <a:ea typeface="宋体" panose="02010600030101010101" pitchFamily="2" charset="-122"/>
              <a:cs typeface="+mn-ea"/>
              <a:sym typeface="+mn-lt"/>
            </a:endParaRPr>
          </a:p>
        </p:txBody>
      </p:sp>
      <p:sp>
        <p:nvSpPr>
          <p:cNvPr id="23" name="千图PPT彼岸天：ID 8661124库_文本框 23"/>
          <p:cNvSpPr txBox="1"/>
          <p:nvPr>
            <p:custDataLst>
              <p:tags r:id="rId20"/>
            </p:custDataLst>
          </p:nvPr>
        </p:nvSpPr>
        <p:spPr>
          <a:xfrm>
            <a:off x="4812898" y="4010236"/>
            <a:ext cx="949756" cy="328098"/>
          </a:xfrm>
          <a:prstGeom prst="rect">
            <a:avLst/>
          </a:prstGeom>
        </p:spPr>
        <p:txBody>
          <a:bodyPr wrap="none" lIns="0" tIns="0" rIns="0" bIns="0" anchor="ctr">
            <a:normAutofit/>
          </a:bodyPr>
          <a:lstStyle/>
          <a:p>
            <a:pPr algn="ctr"/>
            <a:r>
              <a:rPr lang="zh-CN" altLang="en-US" sz="1600" b="1">
                <a:solidFill>
                  <a:schemeClr val="tx1">
                    <a:lumMod val="75000"/>
                    <a:lumOff val="25000"/>
                  </a:schemeClr>
                </a:solidFill>
                <a:ea typeface="宋体" panose="02010600030101010101" pitchFamily="2" charset="-122"/>
                <a:cs typeface="+mn-ea"/>
                <a:sym typeface="+mn-lt"/>
              </a:rPr>
              <a:t>第二周</a:t>
            </a:r>
            <a:endParaRPr lang="zh-CN" altLang="en-US" sz="1600" b="1">
              <a:solidFill>
                <a:schemeClr val="tx1">
                  <a:lumMod val="75000"/>
                  <a:lumOff val="25000"/>
                </a:schemeClr>
              </a:solidFill>
              <a:ea typeface="宋体" panose="02010600030101010101" pitchFamily="2" charset="-122"/>
              <a:cs typeface="+mn-ea"/>
              <a:sym typeface="+mn-lt"/>
            </a:endParaRPr>
          </a:p>
        </p:txBody>
      </p:sp>
      <p:sp>
        <p:nvSpPr>
          <p:cNvPr id="24" name="千图PPT彼岸天：ID 8661124库_文本框 24"/>
          <p:cNvSpPr txBox="1"/>
          <p:nvPr>
            <p:custDataLst>
              <p:tags r:id="rId21"/>
            </p:custDataLst>
          </p:nvPr>
        </p:nvSpPr>
        <p:spPr>
          <a:xfrm>
            <a:off x="6551024" y="4010236"/>
            <a:ext cx="949756" cy="328098"/>
          </a:xfrm>
          <a:prstGeom prst="rect">
            <a:avLst/>
          </a:prstGeom>
        </p:spPr>
        <p:txBody>
          <a:bodyPr wrap="none" lIns="0" tIns="0" rIns="0" bIns="0" anchor="ctr">
            <a:normAutofit/>
          </a:bodyPr>
          <a:lstStyle/>
          <a:p>
            <a:pPr algn="ctr"/>
            <a:r>
              <a:rPr lang="zh-CN" altLang="en-US" sz="1600" b="1">
                <a:solidFill>
                  <a:schemeClr val="tx1">
                    <a:lumMod val="75000"/>
                    <a:lumOff val="25000"/>
                  </a:schemeClr>
                </a:solidFill>
                <a:ea typeface="宋体" panose="02010600030101010101" pitchFamily="2" charset="-122"/>
                <a:cs typeface="+mn-ea"/>
                <a:sym typeface="+mn-lt"/>
              </a:rPr>
              <a:t>第三周</a:t>
            </a:r>
            <a:endParaRPr lang="zh-CN" altLang="en-US" sz="1600" b="1">
              <a:solidFill>
                <a:schemeClr val="tx1">
                  <a:lumMod val="75000"/>
                  <a:lumOff val="25000"/>
                </a:schemeClr>
              </a:solidFill>
              <a:ea typeface="宋体" panose="02010600030101010101" pitchFamily="2" charset="-122"/>
              <a:cs typeface="+mn-ea"/>
              <a:sym typeface="+mn-lt"/>
            </a:endParaRPr>
          </a:p>
        </p:txBody>
      </p:sp>
      <p:sp>
        <p:nvSpPr>
          <p:cNvPr id="25" name="千图PPT彼岸天：ID 8661124库_文本框 25"/>
          <p:cNvSpPr txBox="1"/>
          <p:nvPr>
            <p:custDataLst>
              <p:tags r:id="rId22"/>
            </p:custDataLst>
          </p:nvPr>
        </p:nvSpPr>
        <p:spPr>
          <a:xfrm>
            <a:off x="8289150" y="4010236"/>
            <a:ext cx="949756" cy="328098"/>
          </a:xfrm>
          <a:prstGeom prst="rect">
            <a:avLst/>
          </a:prstGeom>
        </p:spPr>
        <p:txBody>
          <a:bodyPr wrap="none" lIns="0" tIns="0" rIns="0" bIns="0" anchor="ctr">
            <a:normAutofit/>
          </a:bodyPr>
          <a:lstStyle/>
          <a:p>
            <a:pPr algn="ctr"/>
            <a:r>
              <a:rPr lang="zh-CN" altLang="en-US" sz="1600" b="1">
                <a:solidFill>
                  <a:schemeClr val="tx1">
                    <a:lumMod val="75000"/>
                    <a:lumOff val="25000"/>
                  </a:schemeClr>
                </a:solidFill>
                <a:ea typeface="宋体" panose="02010600030101010101" pitchFamily="2" charset="-122"/>
                <a:cs typeface="+mn-ea"/>
                <a:sym typeface="+mn-lt"/>
              </a:rPr>
              <a:t>第四周</a:t>
            </a:r>
            <a:endParaRPr lang="zh-CN" altLang="en-US" sz="1600" b="1">
              <a:solidFill>
                <a:schemeClr val="tx1">
                  <a:lumMod val="75000"/>
                  <a:lumOff val="25000"/>
                </a:schemeClr>
              </a:solidFill>
              <a:ea typeface="宋体" panose="02010600030101010101" pitchFamily="2" charset="-122"/>
              <a:cs typeface="+mn-ea"/>
              <a:sym typeface="+mn-lt"/>
            </a:endParaRPr>
          </a:p>
        </p:txBody>
      </p:sp>
      <p:cxnSp>
        <p:nvCxnSpPr>
          <p:cNvPr id="26" name="千图PPT彼岸天：ID 8661124库_直接连接符 27"/>
          <p:cNvCxnSpPr/>
          <p:nvPr>
            <p:custDataLst>
              <p:tags r:id="rId23"/>
            </p:custDataLst>
          </p:nvPr>
        </p:nvCxnSpPr>
        <p:spPr>
          <a:xfrm>
            <a:off x="1811523" y="2969927"/>
            <a:ext cx="0" cy="600424"/>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千图PPT彼岸天：ID 8661124库_直接连接符 30"/>
          <p:cNvCxnSpPr/>
          <p:nvPr>
            <p:custDataLst>
              <p:tags r:id="rId24"/>
            </p:custDataLst>
          </p:nvPr>
        </p:nvCxnSpPr>
        <p:spPr>
          <a:xfrm>
            <a:off x="8762084" y="2969927"/>
            <a:ext cx="0" cy="600424"/>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千图PPT彼岸天：ID 8661124库_文本框 34"/>
          <p:cNvSpPr txBox="1"/>
          <p:nvPr>
            <p:custDataLst>
              <p:tags r:id="rId25"/>
            </p:custDataLst>
          </p:nvPr>
        </p:nvSpPr>
        <p:spPr bwMode="auto">
          <a:xfrm>
            <a:off x="2286635" y="4441825"/>
            <a:ext cx="1987550" cy="1717675"/>
          </a:xfrm>
          <a:prstGeom prst="rect">
            <a:avLst/>
          </a:prstGeom>
        </p:spPr>
        <p:txBody>
          <a:bodyPr wrap="square" lIns="0" tIns="0" rIns="0" bIns="0" anchor="t" anchorCtr="1">
            <a:noAutofit/>
            <a:scene3d>
              <a:camera prst="orthographicFront"/>
              <a:lightRig rig="threePt" dir="t"/>
            </a:scene3d>
          </a:bodyPr>
          <a:lstStyle/>
          <a:p>
            <a:pPr>
              <a:lnSpc>
                <a:spcPct val="15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每个人按已经分好的模块，对自己模块某些页面实行基本的分页搜索。</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sp>
        <p:nvSpPr>
          <p:cNvPr id="33" name="千图PPT彼岸天：ID 8661124库_矩形 39"/>
          <p:cNvSpPr/>
          <p:nvPr>
            <p:custDataLst>
              <p:tags r:id="rId26"/>
            </p:custDataLst>
          </p:nvPr>
        </p:nvSpPr>
        <p:spPr>
          <a:xfrm>
            <a:off x="4478020" y="1270000"/>
            <a:ext cx="1734820" cy="1293495"/>
          </a:xfrm>
          <a:prstGeom prst="rect">
            <a:avLst/>
          </a:prstGeom>
        </p:spPr>
        <p:txBody>
          <a:bodyPr wrap="square">
            <a:noAutofit/>
          </a:bodyPr>
          <a:lstStyle/>
          <a:p>
            <a:pPr>
              <a:lnSpc>
                <a:spcPct val="150000"/>
              </a:lnSpc>
            </a:pPr>
            <a:r>
              <a:rPr lang="zh-CN" altLang="en-US" dirty="0">
                <a:solidFill>
                  <a:schemeClr val="tx1"/>
                </a:solidFill>
                <a:latin typeface="华文中宋" panose="02010600040101010101" charset="-122"/>
                <a:ea typeface="华文中宋" panose="02010600040101010101" charset="-122"/>
                <a:cs typeface="+mn-ea"/>
                <a:sym typeface="+mn-lt"/>
              </a:rPr>
              <a:t>实现发布商品信息和清理数据。</a:t>
            </a:r>
            <a:endParaRPr lang="zh-CN" altLang="en-US" dirty="0">
              <a:solidFill>
                <a:schemeClr val="tx1"/>
              </a:solidFill>
              <a:latin typeface="华文中宋" panose="02010600040101010101" charset="-122"/>
              <a:ea typeface="华文中宋" panose="02010600040101010101" charset="-122"/>
              <a:cs typeface="+mn-ea"/>
              <a:sym typeface="+mn-lt"/>
            </a:endParaRPr>
          </a:p>
        </p:txBody>
      </p:sp>
      <p:sp>
        <p:nvSpPr>
          <p:cNvPr id="58" name="矩形 57"/>
          <p:cNvSpPr/>
          <p:nvPr/>
        </p:nvSpPr>
        <p:spPr>
          <a:xfrm>
            <a:off x="842010" y="1555750"/>
            <a:ext cx="2343785" cy="141986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按模块对项目中的所需完成功能进行熟悉，完成概要设计文档，以及数据库的设计</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sp>
        <p:nvSpPr>
          <p:cNvPr id="38" name="TextBox 8"/>
          <p:cNvSpPr txBox="1"/>
          <p:nvPr/>
        </p:nvSpPr>
        <p:spPr>
          <a:xfrm>
            <a:off x="4080396" y="277553"/>
            <a:ext cx="3743030" cy="492125"/>
          </a:xfrm>
          <a:prstGeom prst="rect">
            <a:avLst/>
          </a:prstGeom>
          <a:noFill/>
        </p:spPr>
        <p:txBody>
          <a:bodyPr wrap="square" lIns="0" tIns="0" rIns="0" bIns="0" rtlCol="0" anchor="ctr">
            <a:spAutoFit/>
          </a:bodyPr>
          <a:lstStyle/>
          <a:p>
            <a:pPr algn="ctr"/>
            <a:r>
              <a:rPr lang="zh-CN" altLang="en-US" sz="3200" dirty="0">
                <a:solidFill>
                  <a:schemeClr val="tx1">
                    <a:lumMod val="75000"/>
                    <a:lumOff val="25000"/>
                  </a:schemeClr>
                </a:solidFill>
                <a:cs typeface="+mn-ea"/>
                <a:sym typeface="+mn-lt"/>
              </a:rPr>
              <a:t>项目为期五</a:t>
            </a:r>
            <a:r>
              <a:rPr lang="zh-CN" altLang="en-US" sz="3200" dirty="0">
                <a:solidFill>
                  <a:schemeClr val="tx1">
                    <a:lumMod val="75000"/>
                    <a:lumOff val="25000"/>
                  </a:schemeClr>
                </a:solidFill>
                <a:cs typeface="+mn-ea"/>
                <a:sym typeface="+mn-lt"/>
              </a:rPr>
              <a:t>周</a:t>
            </a:r>
            <a:endParaRPr lang="zh-CN" altLang="en-US" sz="3200" dirty="0">
              <a:solidFill>
                <a:schemeClr val="tx1">
                  <a:lumMod val="75000"/>
                  <a:lumOff val="25000"/>
                </a:schemeClr>
              </a:solidFill>
              <a:cs typeface="+mn-ea"/>
              <a:sym typeface="+mn-lt"/>
            </a:endParaRPr>
          </a:p>
        </p:txBody>
      </p:sp>
      <p:grpSp>
        <p:nvGrpSpPr>
          <p:cNvPr id="39" name="组合 38"/>
          <p:cNvGrpSpPr/>
          <p:nvPr/>
        </p:nvGrpSpPr>
        <p:grpSpPr>
          <a:xfrm>
            <a:off x="842272" y="562518"/>
            <a:ext cx="10507462" cy="0"/>
            <a:chOff x="1028775" y="591989"/>
            <a:chExt cx="11086097" cy="0"/>
          </a:xfrm>
        </p:grpSpPr>
        <p:cxnSp>
          <p:nvCxnSpPr>
            <p:cNvPr id="40" name="直接连接符 39"/>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2" name="千图PPT彼岸天：ID 8661124库_直接连接符 27"/>
          <p:cNvCxnSpPr/>
          <p:nvPr>
            <p:custDataLst>
              <p:tags r:id="rId27"/>
            </p:custDataLst>
          </p:nvPr>
        </p:nvCxnSpPr>
        <p:spPr>
          <a:xfrm>
            <a:off x="3550285" y="3737610"/>
            <a:ext cx="9525" cy="86741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千图PPT彼岸天：ID 8661124库_直接连接符 27"/>
          <p:cNvCxnSpPr/>
          <p:nvPr>
            <p:custDataLst>
              <p:tags r:id="rId28"/>
            </p:custDataLst>
          </p:nvPr>
        </p:nvCxnSpPr>
        <p:spPr>
          <a:xfrm>
            <a:off x="7028180" y="3740785"/>
            <a:ext cx="9525" cy="86741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千图PPT彼岸天：ID 8661124库_文本框 34"/>
          <p:cNvSpPr txBox="1"/>
          <p:nvPr>
            <p:custDataLst>
              <p:tags r:id="rId29"/>
            </p:custDataLst>
          </p:nvPr>
        </p:nvSpPr>
        <p:spPr bwMode="auto">
          <a:xfrm>
            <a:off x="6040755" y="4605020"/>
            <a:ext cx="1987550" cy="1038225"/>
          </a:xfrm>
          <a:prstGeom prst="rect">
            <a:avLst/>
          </a:prstGeom>
        </p:spPr>
        <p:txBody>
          <a:bodyPr wrap="square" lIns="0" tIns="0" rIns="0" bIns="0" anchor="t" anchorCtr="1">
            <a:noAutofit/>
            <a:scene3d>
              <a:camera prst="orthographicFront"/>
              <a:lightRig rig="threePt" dir="t"/>
            </a:scene3d>
          </a:bodyPr>
          <a:lstStyle/>
          <a:p>
            <a:pPr>
              <a:lnSpc>
                <a:spcPct val="15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实现自己模块中所有包含更新数据。</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sp>
        <p:nvSpPr>
          <p:cNvPr id="32" name="千图PPT彼岸天：ID 8661124库_文本框 34"/>
          <p:cNvSpPr txBox="1"/>
          <p:nvPr>
            <p:custDataLst>
              <p:tags r:id="rId30"/>
            </p:custDataLst>
          </p:nvPr>
        </p:nvSpPr>
        <p:spPr bwMode="auto">
          <a:xfrm>
            <a:off x="7631430" y="1746250"/>
            <a:ext cx="1987550" cy="1223645"/>
          </a:xfrm>
          <a:prstGeom prst="rect">
            <a:avLst/>
          </a:prstGeom>
        </p:spPr>
        <p:txBody>
          <a:bodyPr wrap="square" lIns="0" tIns="0" rIns="0" bIns="0" anchor="t" anchorCtr="1">
            <a:noAutofit/>
            <a:scene3d>
              <a:camera prst="orthographicFront"/>
              <a:lightRig rig="threePt" dir="t"/>
            </a:scene3d>
          </a:bodyPr>
          <a:lstStyle/>
          <a:p>
            <a:pPr>
              <a:lnSpc>
                <a:spcPct val="15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基本的功能实现后，又增加了</a:t>
            </a: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自己模块的其余功能。</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sp>
        <p:nvSpPr>
          <p:cNvPr id="34" name="千图PPT彼岸天：ID 8661124库_文本框 34"/>
          <p:cNvSpPr txBox="1"/>
          <p:nvPr>
            <p:custDataLst>
              <p:tags r:id="rId31"/>
            </p:custDataLst>
          </p:nvPr>
        </p:nvSpPr>
        <p:spPr bwMode="auto">
          <a:xfrm>
            <a:off x="9618980" y="4526915"/>
            <a:ext cx="1987550" cy="1271270"/>
          </a:xfrm>
          <a:prstGeom prst="rect">
            <a:avLst/>
          </a:prstGeom>
        </p:spPr>
        <p:txBody>
          <a:bodyPr wrap="square" lIns="0" tIns="0" rIns="0" bIns="0" anchor="t" anchorCtr="1">
            <a:noAutofit/>
            <a:scene3d>
              <a:camera prst="orthographicFront"/>
              <a:lightRig rig="threePt" dir="t"/>
            </a:scene3d>
          </a:bodyPr>
          <a:lstStyle/>
          <a:p>
            <a:pPr>
              <a:lnSpc>
                <a:spcPct val="150000"/>
              </a:lnSpc>
            </a:pPr>
            <a:r>
              <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rPr>
              <a:t>将三个模块代码合成在一起，测试不同模块的功能</a:t>
            </a:r>
            <a:endParaRPr lang="zh-CN" altLang="en-US" dirty="0">
              <a:solidFill>
                <a:schemeClr val="tx1">
                  <a:lumMod val="85000"/>
                  <a:lumOff val="15000"/>
                </a:schemeClr>
              </a:solidFill>
              <a:latin typeface="华文中宋" panose="02010600040101010101" charset="-122"/>
              <a:ea typeface="华文中宋" panose="02010600040101010101" charset="-122"/>
              <a:cs typeface="+mn-ea"/>
              <a:sym typeface="+mn-lt"/>
            </a:endParaRPr>
          </a:p>
        </p:txBody>
      </p:sp>
      <p:cxnSp>
        <p:nvCxnSpPr>
          <p:cNvPr id="35" name="千图PPT彼岸天：ID 8661124库_直接连接符 32"/>
          <p:cNvCxnSpPr/>
          <p:nvPr>
            <p:custDataLst>
              <p:tags r:id="rId32"/>
            </p:custDataLst>
          </p:nvPr>
        </p:nvCxnSpPr>
        <p:spPr>
          <a:xfrm>
            <a:off x="10502265" y="3740785"/>
            <a:ext cx="5080" cy="848995"/>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15.xml><?xml version="1.0" encoding="utf-8"?>
<p:tagLst xmlns:p="http://schemas.openxmlformats.org/presentationml/2006/main">
  <p:tag name="PA" val="v4.0.0"/>
</p:tagLst>
</file>

<file path=ppt/tags/tag16.xml><?xml version="1.0" encoding="utf-8"?>
<p:tagLst xmlns:p="http://schemas.openxmlformats.org/presentationml/2006/main">
  <p:tag name="PA" val="v4.0.0"/>
</p:tagLst>
</file>

<file path=ppt/tags/tag17.xml><?xml version="1.0" encoding="utf-8"?>
<p:tagLst xmlns:p="http://schemas.openxmlformats.org/presentationml/2006/main">
  <p:tag name="PA" val="v4.0.0"/>
</p:tagLst>
</file>

<file path=ppt/tags/tag18.xml><?xml version="1.0" encoding="utf-8"?>
<p:tagLst xmlns:p="http://schemas.openxmlformats.org/presentationml/2006/main">
  <p:tag name="PA" val="v4.0.0"/>
</p:tagLst>
</file>

<file path=ppt/tags/tag19.xml><?xml version="1.0" encoding="utf-8"?>
<p:tagLst xmlns:p="http://schemas.openxmlformats.org/presentationml/2006/main">
  <p:tag name="PA" val="v4.0.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xml><?xml version="1.0" encoding="utf-8"?>
<p:tagLst xmlns:p="http://schemas.openxmlformats.org/presentationml/2006/main">
  <p:tag name="PA" val="v4.0.0"/>
</p:tagLst>
</file>

<file path=ppt/tags/tag21.xml><?xml version="1.0" encoding="utf-8"?>
<p:tagLst xmlns:p="http://schemas.openxmlformats.org/presentationml/2006/main">
  <p:tag name="PA" val="v4.0.0"/>
</p:tagLst>
</file>

<file path=ppt/tags/tag22.xml><?xml version="1.0" encoding="utf-8"?>
<p:tagLst xmlns:p="http://schemas.openxmlformats.org/presentationml/2006/main">
  <p:tag name="PA" val="v4.0.0"/>
</p:tagLst>
</file>

<file path=ppt/tags/tag23.xml><?xml version="1.0" encoding="utf-8"?>
<p:tagLst xmlns:p="http://schemas.openxmlformats.org/presentationml/2006/main">
  <p:tag name="PA" val="v4.0.0"/>
</p:tagLst>
</file>

<file path=ppt/tags/tag24.xml><?xml version="1.0" encoding="utf-8"?>
<p:tagLst xmlns:p="http://schemas.openxmlformats.org/presentationml/2006/main">
  <p:tag name="PA" val="v4.0.0"/>
</p:tagLst>
</file>

<file path=ppt/tags/tag25.xml><?xml version="1.0" encoding="utf-8"?>
<p:tagLst xmlns:p="http://schemas.openxmlformats.org/presentationml/2006/main">
  <p:tag name="PA" val="v4.0.0"/>
</p:tagLst>
</file>

<file path=ppt/tags/tag26.xml><?xml version="1.0" encoding="utf-8"?>
<p:tagLst xmlns:p="http://schemas.openxmlformats.org/presentationml/2006/main">
  <p:tag name="PA" val="v4.0.0"/>
</p:tagLst>
</file>

<file path=ppt/tags/tag27.xml><?xml version="1.0" encoding="utf-8"?>
<p:tagLst xmlns:p="http://schemas.openxmlformats.org/presentationml/2006/main">
  <p:tag name="PA" val="v4.0.0"/>
</p:tagLst>
</file>

<file path=ppt/tags/tag28.xml><?xml version="1.0" encoding="utf-8"?>
<p:tagLst xmlns:p="http://schemas.openxmlformats.org/presentationml/2006/main">
  <p:tag name="PA" val="v4.0.0"/>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4.0.0"/>
</p:tagLst>
</file>

<file path=ppt/tags/tag37.xml><?xml version="1.0" encoding="utf-8"?>
<p:tagLst xmlns:p="http://schemas.openxmlformats.org/presentationml/2006/main">
  <p:tag name="PA" val="v4.0.0"/>
</p:tagLst>
</file>

<file path=ppt/tags/tag38.xml><?xml version="1.0" encoding="utf-8"?>
<p:tagLst xmlns:p="http://schemas.openxmlformats.org/presentationml/2006/main">
  <p:tag name="PA" val="v4.0.0"/>
</p:tagLst>
</file>

<file path=ppt/tags/tag39.xml><?xml version="1.0" encoding="utf-8"?>
<p:tagLst xmlns:p="http://schemas.openxmlformats.org/presentationml/2006/main">
  <p:tag name="PA" val="v4.0.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0.xml><?xml version="1.0" encoding="utf-8"?>
<p:tagLst xmlns:p="http://schemas.openxmlformats.org/presentationml/2006/main">
  <p:tag name="PA" val="v4.0.0"/>
</p:tagLst>
</file>

<file path=ppt/tags/tag41.xml><?xml version="1.0" encoding="utf-8"?>
<p:tagLst xmlns:p="http://schemas.openxmlformats.org/presentationml/2006/main">
  <p:tag name="KSO_WM_TEMPLATE_CATEGORY" val="custom"/>
  <p:tag name="KSO_WM_TEMPLATE_INDEX" val="20202601"/>
</p:tagLst>
</file>

<file path=ppt/tags/tag42.xml><?xml version="1.0" encoding="utf-8"?>
<p:tagLst xmlns:p="http://schemas.openxmlformats.org/presentationml/2006/main">
  <p:tag name="KSO_WM_TEMPLATE_CATEGORY" val="custom"/>
  <p:tag name="KSO_WM_TEMPLATE_INDEX" val="20202601"/>
</p:tagLst>
</file>

<file path=ppt/tags/tag43.xml><?xml version="1.0" encoding="utf-8"?>
<p:tagLst xmlns:p="http://schemas.openxmlformats.org/presentationml/2006/main">
  <p:tag name="KSO_WM_TEMPLATE_CATEGORY" val="custom"/>
  <p:tag name="KSO_WM_TEMPLATE_INDEX" val="20202601"/>
</p:tagLst>
</file>

<file path=ppt/tags/tag44.xml><?xml version="1.0" encoding="utf-8"?>
<p:tagLst xmlns:p="http://schemas.openxmlformats.org/presentationml/2006/main">
  <p:tag name="PA" val="v4.0.0"/>
</p:tagLst>
</file>

<file path=ppt/tags/tag45.xml><?xml version="1.0" encoding="utf-8"?>
<p:tagLst xmlns:p="http://schemas.openxmlformats.org/presentationml/2006/main">
  <p:tag name="PA" val="v4.0.0"/>
</p:tagLst>
</file>

<file path=ppt/tags/tag46.xml><?xml version="1.0" encoding="utf-8"?>
<p:tagLst xmlns:p="http://schemas.openxmlformats.org/presentationml/2006/main">
  <p:tag name="PA" val="v4.0.0"/>
</p:tagLst>
</file>

<file path=ppt/tags/tag47.xml><?xml version="1.0" encoding="utf-8"?>
<p:tagLst xmlns:p="http://schemas.openxmlformats.org/presentationml/2006/main">
  <p:tag name="PA" val="v4.0.0"/>
</p:tagLst>
</file>

<file path=ppt/tags/tag48.xml><?xml version="1.0" encoding="utf-8"?>
<p:tagLst xmlns:p="http://schemas.openxmlformats.org/presentationml/2006/main">
  <p:tag name="PA" val="v4.0.0"/>
</p:tagLst>
</file>

<file path=ppt/tags/tag49.xml><?xml version="1.0" encoding="utf-8"?>
<p:tagLst xmlns:p="http://schemas.openxmlformats.org/presentationml/2006/main">
  <p:tag name="PA" val="v4.0.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50.xml><?xml version="1.0" encoding="utf-8"?>
<p:tagLst xmlns:p="http://schemas.openxmlformats.org/presentationml/2006/main">
  <p:tag name="PA" val="v4.0.0"/>
</p:tagLst>
</file>

<file path=ppt/tags/tag6.xml><?xml version="1.0" encoding="utf-8"?>
<p:tagLst xmlns:p="http://schemas.openxmlformats.org/presentationml/2006/main">
  <p:tag name="KSO_WM_TEMPLATE_CATEGORY" val="custom"/>
  <p:tag name="KSO_WM_TEMPLATE_INDEX" val="20202601"/>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heme/theme1.xml><?xml version="1.0" encoding="utf-8"?>
<a:theme xmlns:a="http://schemas.openxmlformats.org/drawingml/2006/main" name="千图网海量PPT模板www.58pic.com​​">
  <a:themeElements>
    <a:clrScheme name="自定义 1030">
      <a:dk1>
        <a:sysClr val="windowText" lastClr="000000"/>
      </a:dk1>
      <a:lt1>
        <a:sysClr val="window" lastClr="FFFFFF"/>
      </a:lt1>
      <a:dk2>
        <a:srgbClr val="44546A"/>
      </a:dk2>
      <a:lt2>
        <a:srgbClr val="E7E6E6"/>
      </a:lt2>
      <a:accent1>
        <a:srgbClr val="3DBAD3"/>
      </a:accent1>
      <a:accent2>
        <a:srgbClr val="3DBAD3"/>
      </a:accent2>
      <a:accent3>
        <a:srgbClr val="3DBAD3"/>
      </a:accent3>
      <a:accent4>
        <a:srgbClr val="3DBAD3"/>
      </a:accent4>
      <a:accent5>
        <a:srgbClr val="3DBAD3"/>
      </a:accent5>
      <a:accent6>
        <a:srgbClr val="3DBAD3"/>
      </a:accent6>
      <a:hlink>
        <a:srgbClr val="0563C1"/>
      </a:hlink>
      <a:folHlink>
        <a:srgbClr val="954F72"/>
      </a:folHlink>
    </a:clrScheme>
    <a:fontScheme name="ktuhk5s4">
      <a:majorFont>
        <a:latin typeface="庞门正道标题体"/>
        <a:ea typeface="庞门正道标题体"/>
        <a:cs typeface=""/>
      </a:majorFont>
      <a:minorFont>
        <a:latin typeface="庞门正道标题体"/>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5590</Words>
  <Application>WPS 演示</Application>
  <PresentationFormat>宽屏</PresentationFormat>
  <Paragraphs>566</Paragraphs>
  <Slides>57</Slides>
  <Notes>24</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57</vt:i4>
      </vt:variant>
    </vt:vector>
  </HeadingPairs>
  <TitlesOfParts>
    <vt:vector size="74" baseType="lpstr">
      <vt:lpstr>Arial</vt:lpstr>
      <vt:lpstr>宋体</vt:lpstr>
      <vt:lpstr>Wingdings</vt:lpstr>
      <vt:lpstr>微软雅黑</vt:lpstr>
      <vt:lpstr>仿宋</vt:lpstr>
      <vt:lpstr>华文楷体</vt:lpstr>
      <vt:lpstr>华文中宋</vt:lpstr>
      <vt:lpstr>庞门正道标题体</vt:lpstr>
      <vt:lpstr>Segoe Print</vt:lpstr>
      <vt:lpstr>Arial Unicode MS</vt:lpstr>
      <vt:lpstr>等线</vt:lpstr>
      <vt:lpstr>Franklin Gothic Book</vt:lpstr>
      <vt:lpstr>Calibri</vt:lpstr>
      <vt:lpstr>方正兰亭黑_GBK</vt:lpstr>
      <vt:lpstr>华文新魏</vt:lpstr>
      <vt:lpstr>黑体</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Administrator</cp:lastModifiedBy>
  <cp:revision>150</cp:revision>
  <dcterms:created xsi:type="dcterms:W3CDTF">2018-04-10T08:10:00Z</dcterms:created>
  <dcterms:modified xsi:type="dcterms:W3CDTF">2019-12-11T06:15:18Z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